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3" r:id="rId1"/>
  </p:sldMasterIdLst>
  <p:notesMasterIdLst>
    <p:notesMasterId r:id="rId62"/>
  </p:notesMasterIdLst>
  <p:sldIdLst>
    <p:sldId id="382" r:id="rId2"/>
    <p:sldId id="314" r:id="rId3"/>
    <p:sldId id="369" r:id="rId4"/>
    <p:sldId id="370" r:id="rId5"/>
    <p:sldId id="371" r:id="rId6"/>
    <p:sldId id="372" r:id="rId7"/>
    <p:sldId id="337" r:id="rId8"/>
    <p:sldId id="373" r:id="rId9"/>
    <p:sldId id="374" r:id="rId10"/>
    <p:sldId id="257" r:id="rId11"/>
    <p:sldId id="261" r:id="rId12"/>
    <p:sldId id="263" r:id="rId13"/>
    <p:sldId id="262" r:id="rId14"/>
    <p:sldId id="338" r:id="rId15"/>
    <p:sldId id="375" r:id="rId16"/>
    <p:sldId id="378" r:id="rId17"/>
    <p:sldId id="366" r:id="rId18"/>
    <p:sldId id="275" r:id="rId19"/>
    <p:sldId id="376" r:id="rId20"/>
    <p:sldId id="334" r:id="rId21"/>
    <p:sldId id="364" r:id="rId22"/>
    <p:sldId id="377" r:id="rId23"/>
    <p:sldId id="325" r:id="rId24"/>
    <p:sldId id="324" r:id="rId25"/>
    <p:sldId id="362" r:id="rId26"/>
    <p:sldId id="323" r:id="rId27"/>
    <p:sldId id="345" r:id="rId28"/>
    <p:sldId id="379" r:id="rId29"/>
    <p:sldId id="335" r:id="rId30"/>
    <p:sldId id="380" r:id="rId31"/>
    <p:sldId id="347" r:id="rId32"/>
    <p:sldId id="381" r:id="rId33"/>
    <p:sldId id="368" r:id="rId34"/>
    <p:sldId id="306" r:id="rId35"/>
    <p:sldId id="269" r:id="rId36"/>
    <p:sldId id="271" r:id="rId37"/>
    <p:sldId id="283" r:id="rId38"/>
    <p:sldId id="278" r:id="rId39"/>
    <p:sldId id="280" r:id="rId40"/>
    <p:sldId id="279" r:id="rId41"/>
    <p:sldId id="289" r:id="rId42"/>
    <p:sldId id="311" r:id="rId43"/>
    <p:sldId id="265" r:id="rId44"/>
    <p:sldId id="268" r:id="rId45"/>
    <p:sldId id="349" r:id="rId46"/>
    <p:sldId id="297" r:id="rId47"/>
    <p:sldId id="299" r:id="rId48"/>
    <p:sldId id="363" r:id="rId49"/>
    <p:sldId id="356" r:id="rId50"/>
    <p:sldId id="353" r:id="rId51"/>
    <p:sldId id="302" r:id="rId52"/>
    <p:sldId id="301" r:id="rId53"/>
    <p:sldId id="367" r:id="rId54"/>
    <p:sldId id="342" r:id="rId55"/>
    <p:sldId id="361" r:id="rId56"/>
    <p:sldId id="285" r:id="rId57"/>
    <p:sldId id="350" r:id="rId58"/>
    <p:sldId id="351" r:id="rId59"/>
    <p:sldId id="270" r:id="rId60"/>
    <p:sldId id="352" r:id="rId6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89777" autoAdjust="0"/>
  </p:normalViewPr>
  <p:slideViewPr>
    <p:cSldViewPr snapToGrid="0">
      <p:cViewPr varScale="1">
        <p:scale>
          <a:sx n="65" d="100"/>
          <a:sy n="65" d="100"/>
        </p:scale>
        <p:origin x="3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jpeg>
</file>

<file path=ppt/media/image21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6592EC6-5A83-49E7-90B3-C3A79E6C41BE}" type="datetimeFigureOut">
              <a:rPr lang="pt-PT" smtClean="0"/>
              <a:t>13/05/2024</a:t>
            </a:fld>
            <a:endParaRPr lang="pt-P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pt-P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49E601C-C450-47E1-B990-E40DA3095D4F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16867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279022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93177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37104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Check cache instead of opening the link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89942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49671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91483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19104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61058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51770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26026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76676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44570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8267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Farfetch - </a:t>
            </a:r>
            <a:r>
              <a:rPr lang="en-US" dirty="0"/>
              <a:t>507398505</a:t>
            </a:r>
            <a:endParaRPr lang="pt-PT" dirty="0"/>
          </a:p>
          <a:p>
            <a:r>
              <a:rPr lang="pt-PT" dirty="0"/>
              <a:t>BLIP – </a:t>
            </a:r>
            <a:r>
              <a:rPr lang="en-US" dirty="0"/>
              <a:t>510148301</a:t>
            </a:r>
          </a:p>
          <a:p>
            <a:endParaRPr lang="en-US" dirty="0"/>
          </a:p>
          <a:p>
            <a:r>
              <a:rPr lang="en-US" dirty="0"/>
              <a:t>501333401 - </a:t>
            </a:r>
            <a:r>
              <a:rPr lang="en-US" dirty="0" err="1"/>
              <a:t>basedois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60272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499703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67379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50966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91227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3287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577730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8198650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64554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04252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53655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6993167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79586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27993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459700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04162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45850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198678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997913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63197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548312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1799080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03892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59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3600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31274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710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7047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5208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9E601C-C450-47E1-B990-E40DA3095D4F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12104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BCB05-EA7E-44DC-97BE-58A805AD25BC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7136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92A08-58DB-4CD7-9227-BCA0FCAF4AE3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738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F6664-E0C7-4017-8A50-570C06B0E7C0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65144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3A9CCE-D00E-43FA-8FDB-8FEBC374F1C6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8280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79A8A-93CD-482C-9E1D-915CF5FDBFC1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145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211E9C-3E3D-4AEE-8A25-B2C48F1A6A5C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41295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A64AB5-A0C1-4319-8DD1-CDAB34C10BCE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177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9E19E-80D2-4EB3-97E8-45865D57D424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42400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A6D6C-BE12-40BD-A9B2-43DEDDE28154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74757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A2D30-95BD-49E5-9EEE-7F8336ADB62A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8486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E8BAF-32BA-4955-9962-488BB89F2AE2}" type="datetime1">
              <a:rPr lang="pt-PT" smtClean="0"/>
              <a:t>13/05/2024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3972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74EE7-453F-4704-BEB1-A7F76D65F11D}" type="datetime1">
              <a:rPr lang="pt-PT" smtClean="0"/>
              <a:t>13/05/2024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708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79F51-A163-481D-9BF2-9E91AACDDD45}" type="datetime1">
              <a:rPr lang="pt-PT" smtClean="0"/>
              <a:t>13/05/2024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3406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D494-7F59-4819-916D-F6591409D77E}" type="datetime1">
              <a:rPr lang="pt-PT" smtClean="0"/>
              <a:t>13/05/2024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2360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C3504-A377-4E23-819B-2E40407CC374}" type="datetime1">
              <a:rPr lang="pt-PT" smtClean="0"/>
              <a:t>13/05/2024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40418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2BBA2-D950-4474-80FC-782A8D010538}" type="datetime1">
              <a:rPr lang="pt-PT" smtClean="0"/>
              <a:t>13/05/2024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65986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6EE17-35F2-4844-810C-CEAEE4FAFF1D}" type="datetime1">
              <a:rPr lang="pt-PT" smtClean="0"/>
              <a:t>13/05/2024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FA66215-EA79-476C-9133-848521ABED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179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4" r:id="rId1"/>
    <p:sldLayoutId id="2147483885" r:id="rId2"/>
    <p:sldLayoutId id="2147483886" r:id="rId3"/>
    <p:sldLayoutId id="2147483887" r:id="rId4"/>
    <p:sldLayoutId id="2147483888" r:id="rId5"/>
    <p:sldLayoutId id="2147483889" r:id="rId6"/>
    <p:sldLayoutId id="2147483890" r:id="rId7"/>
    <p:sldLayoutId id="2147483891" r:id="rId8"/>
    <p:sldLayoutId id="2147483892" r:id="rId9"/>
    <p:sldLayoutId id="2147483893" r:id="rId10"/>
    <p:sldLayoutId id="2147483894" r:id="rId11"/>
    <p:sldLayoutId id="2147483895" r:id="rId12"/>
    <p:sldLayoutId id="2147483896" r:id="rId13"/>
    <p:sldLayoutId id="2147483897" r:id="rId14"/>
    <p:sldLayoutId id="2147483898" r:id="rId15"/>
    <p:sldLayoutId id="214748389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edroaovieira/" TargetMode="External"/><Relationship Id="rId3" Type="http://schemas.openxmlformats.org/officeDocument/2006/relationships/hyperlink" Target="https://www.google.pt/search?q=Pedro+Ant&#243;nio+Oliveira+Vieira" TargetMode="External"/><Relationship Id="rId7" Type="http://schemas.openxmlformats.org/officeDocument/2006/relationships/hyperlink" Target="https://www.eccouncil.org/january-2022-ethical-hacking-leaderboard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inkedin.com/in/pedroaovieira/" TargetMode="External"/><Relationship Id="rId5" Type="http://schemas.openxmlformats.org/officeDocument/2006/relationships/hyperlink" Target="https://www.google.pt/search?q=%22pedro+vieira%22+bosch" TargetMode="External"/><Relationship Id="rId4" Type="http://schemas.openxmlformats.org/officeDocument/2006/relationships/hyperlink" Target="https://www.google.pt/search?q=%22Pedro+Ant%C3%B3nio+Oliveira+Vieira%22" TargetMode="External"/><Relationship Id="rId9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yandex.com/" TargetMode="External"/><Relationship Id="rId3" Type="http://schemas.openxmlformats.org/officeDocument/2006/relationships/hyperlink" Target="https://www.google.com/" TargetMode="External"/><Relationship Id="rId7" Type="http://schemas.openxmlformats.org/officeDocument/2006/relationships/hyperlink" Target="https://www.baidu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uckduckgo.com/?va=n&amp;t=hs&amp;q=%22pedro+vieira%22+bosch&amp;ia=web" TargetMode="External"/><Relationship Id="rId5" Type="http://schemas.openxmlformats.org/officeDocument/2006/relationships/hyperlink" Target="https://www.yahoo.com/" TargetMode="External"/><Relationship Id="rId4" Type="http://schemas.openxmlformats.org/officeDocument/2006/relationships/hyperlink" Target="https://www.bing.com/search?q=%22pedro+vieira%22+bosch" TargetMode="External"/><Relationship Id="rId9" Type="http://schemas.openxmlformats.org/officeDocument/2006/relationships/hyperlink" Target="https://inteltechniques.com/workbook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advanced_search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hrefs.com/blog/google-advanced-search-operators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loit-db.com/google-hacking-database" TargetMode="External"/><Relationship Id="rId7" Type="http://schemas.openxmlformats.org/officeDocument/2006/relationships/hyperlink" Target="http://www.googleguide.com/print/adv_op_ref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oogleguide.com/using_advanced_operators.html" TargetMode="External"/><Relationship Id="rId5" Type="http://schemas.openxmlformats.org/officeDocument/2006/relationships/hyperlink" Target="https://www.boxpiper.com/posts/google-dork-list" TargetMode="External"/><Relationship Id="rId4" Type="http://schemas.openxmlformats.org/officeDocument/2006/relationships/hyperlink" Target="https://gbhackers.com/latest-google-dorks-list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speciais.rr.pt/pegada-digital/pedi-os-meus-dados-a-70-empresa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recibo+de+vencimento%22+filetype%3A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.search.yahoo.com/search?p=%22recibo+de+vencimento%22+filetype%3Apdf" TargetMode="External"/><Relationship Id="rId5" Type="http://schemas.openxmlformats.org/officeDocument/2006/relationships/hyperlink" Target="https://www.bing.com/search?q=%22recibo+de+vencimento%22+filetype%3Apdf" TargetMode="External"/><Relationship Id="rId4" Type="http://schemas.openxmlformats.org/officeDocument/2006/relationships/hyperlink" Target="https://www.google.pt/search?q=%22recibo+de+vencimento%22+filetype: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search?q=%E2%80%9Chacked+by%E2%80%9D+site:p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%22curriculum%20vitae%22%20filetype:pdf%20inurl:upload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oogle.com/search?q=site:https://www.cm-cantanhede.pt/mcsite/media/upload/2021/%20filetype:pdf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ase.gov.pt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base.gov.pt/Base4/pt/resultados/?type=doc_documentos&amp;id=557734&amp;ext=.pdf" TargetMode="External"/><Relationship Id="rId4" Type="http://schemas.openxmlformats.org/officeDocument/2006/relationships/hyperlink" Target="https://www.base.gov.pt/Base4/pt/detalhe/?type=contratos&amp;id=4976641" TargetMode="Externa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astvin.com/vin/Yz6Xk2RyPWGE1xjL9" TargetMode="External"/><Relationship Id="rId3" Type="http://schemas.openxmlformats.org/officeDocument/2006/relationships/hyperlink" Target="https://www.automovelonline.mj.pt/AutoOnlineProd/" TargetMode="External"/><Relationship Id="rId7" Type="http://schemas.openxmlformats.org/officeDocument/2006/relationships/hyperlink" Target="https://www.lastvin.com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gle.com/search?q=certid%C3%A3o+permanente+automovel" TargetMode="External"/><Relationship Id="rId5" Type="http://schemas.openxmlformats.org/officeDocument/2006/relationships/hyperlink" Target="https://www.google.com/search?q=%2289-qs-04%22" TargetMode="External"/><Relationship Id="rId4" Type="http://schemas.openxmlformats.org/officeDocument/2006/relationships/hyperlink" Target="https://www.automovelonline.mj.pt/AutoOnlineProd/FrontOfficeController?action=validaMatricula&amp;url=FrontOfficeController%3Faction%3Dpedidocertidao&amp;contr=FrontOfficeController" TargetMode="External"/><Relationship Id="rId9" Type="http://schemas.openxmlformats.org/officeDocument/2006/relationships/hyperlink" Target="https://www.troyhunt.com/controlling-vehicle-features-of-nissa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sumidor.asf.com.pt/servi%C3%A7os/verificar-seguro-atrav%C3%A9s-da-matr%C3%ADcula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acoes.mj.pt/Pesquisa.aspx" TargetMode="External"/><Relationship Id="rId3" Type="http://schemas.openxmlformats.org/officeDocument/2006/relationships/hyperlink" Target="https://www.dges.gov.pt/" TargetMode="External"/><Relationship Id="rId7" Type="http://schemas.openxmlformats.org/officeDocument/2006/relationships/hyperlink" Target="https://dre.tretas.org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iariodarepublica.pt/dr/pesquisa" TargetMode="External"/><Relationship Id="rId5" Type="http://schemas.openxmlformats.org/officeDocument/2006/relationships/hyperlink" Target="https://www.dgae.medu.pt/informacao-consolidada/listas/concurso-externo-2022-2023-listas-definitivas" TargetMode="External"/><Relationship Id="rId10" Type="http://schemas.openxmlformats.org/officeDocument/2006/relationships/hyperlink" Target="https://servicosonline.inpi.pt/pesquisas/main/marcas.jsp?lang=PT" TargetMode="External"/><Relationship Id="rId4" Type="http://schemas.openxmlformats.org/officeDocument/2006/relationships/hyperlink" Target="https://dges.gov.pt/coloc/2023/" TargetMode="External"/><Relationship Id="rId9" Type="http://schemas.openxmlformats.org/officeDocument/2006/relationships/hyperlink" Target="https://www.tcontas.pt/pt-pt/Transparencia/TabelasJulgamentos/Paginas/tabelas-de-julgamentos.aspx" TargetMode="Externa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community.vortal.biz/public/?SkinName=espap&amp;currentLanguage=en" TargetMode="External"/><Relationship Id="rId3" Type="http://schemas.openxmlformats.org/officeDocument/2006/relationships/hyperlink" Target="https://www.predialonline.pt/" TargetMode="External"/><Relationship Id="rId7" Type="http://schemas.openxmlformats.org/officeDocument/2006/relationships/hyperlink" Target="https://justica.gov.pt/Servicos/Consultar-venda-de-bens-penhorados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esquisabenspenhorados.com/leiloes-vendas-financas/default.aspx" TargetMode="External"/><Relationship Id="rId5" Type="http://schemas.openxmlformats.org/officeDocument/2006/relationships/hyperlink" Target="https://vendas.portaldasfinancas.gov.pt/bens/detalheFoto.action?iRepfin=0469&amp;iAno=2022&amp;iNrordem=1&amp;iNrfoto=2" TargetMode="External"/><Relationship Id="rId4" Type="http://schemas.openxmlformats.org/officeDocument/2006/relationships/hyperlink" Target="https://vendas.portaldasfinancas.gov.pt/bens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owsearch.info/" TargetMode="External"/><Relationship Id="rId3" Type="http://schemas.openxmlformats.org/officeDocument/2006/relationships/hyperlink" Target="http://ipinfo.io/ip" TargetMode="External"/><Relationship Id="rId7" Type="http://schemas.openxmlformats.org/officeDocument/2006/relationships/hyperlink" Target="https://stalkface.com/en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witter.com/search-advanced" TargetMode="External"/><Relationship Id="rId5" Type="http://schemas.openxmlformats.org/officeDocument/2006/relationships/hyperlink" Target="https://mylocation.org/" TargetMode="External"/><Relationship Id="rId4" Type="http://schemas.openxmlformats.org/officeDocument/2006/relationships/hyperlink" Target="https://www.ip2location.com/" TargetMode="External"/><Relationship Id="rId9" Type="http://schemas.openxmlformats.org/officeDocument/2006/relationships/hyperlink" Target="https://intelx.io/tools?tab=facebook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ync.me/" TargetMode="External"/><Relationship Id="rId7" Type="http://schemas.openxmlformats.org/officeDocument/2006/relationships/hyperlink" Target="https://tinder.com/@tes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heckusernames.com/" TargetMode="External"/><Relationship Id="rId5" Type="http://schemas.openxmlformats.org/officeDocument/2006/relationships/hyperlink" Target="https://whatsmyname.app/" TargetMode="External"/><Relationship Id="rId4" Type="http://schemas.openxmlformats.org/officeDocument/2006/relationships/hyperlink" Target="https://namechk.com/" TargetMode="Externa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OsY32K1s51Y" TargetMode="External"/><Relationship Id="rId3" Type="http://schemas.openxmlformats.org/officeDocument/2006/relationships/hyperlink" Target="https://images.google.com/" TargetMode="External"/><Relationship Id="rId7" Type="http://schemas.openxmlformats.org/officeDocument/2006/relationships/hyperlink" Target="https://yandex.com/image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neye.com/" TargetMode="External"/><Relationship Id="rId5" Type="http://schemas.openxmlformats.org/officeDocument/2006/relationships/hyperlink" Target="https://images.search.yahoo.com/" TargetMode="External"/><Relationship Id="rId4" Type="http://schemas.openxmlformats.org/officeDocument/2006/relationships/hyperlink" Target="https://www.bing.com/?scope=imag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pt/search?q=40.989952N+7.395051W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www.google.pt/maps/place/Pelourinho+de+Penedono/@40.9895398,-7.393798,3a,75y,90t/data=!3m8!1e2!3m6!1sAF1QipNKcbkyPZqIR7UaTaPRMqhMgQcgw3PgP9K4d5Ap!2e10!3e12!6shttps:%2F%2Flh5.googleusercontent.com%2Fp%2FAF1QipNKcbkyPZqIR7UaTaPRMqhMgQcgw3PgP9K4d5Ap%3Dw114-h86-k-no!7i2048!8i1536!4m13!1m7!3m6!1s0x0:0xf575df79e29a8d1d!2zNDDCsDU5JzIzLjgiTiA3wrAyMyc0Mi4yIlc!3b1!8m2!3d40.989952!4d-7.395051!3m4!1s0xd3c9fabd77009a1:0x55f520d68ddf8bdb!8m2!3d40.9895398!4d-7.393798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cleanup.picture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hyperlink" Target="https://www.aperisolve.com/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instantstreetview.com/" TargetMode="External"/><Relationship Id="rId4" Type="http://schemas.openxmlformats.org/officeDocument/2006/relationships/hyperlink" Target="https://www.google.com/maps/@41.5346292,-8.4374104,3a,75y,122.55h,92.31t/data=!3m7!1e1!3m5!1smroURDusIGROf8EMtc8Svg!2e0!6shttps:%2F%2Fstreetviewpixels-pa.googleapis.com%2Fv1%2Fthumbnail%3Fpanoid%3DmroURDusIGROf8EMtc8Svg%26cb_client%3Dmaps_sv.tactile.gps%26w%3D203%26h%3D100%26yaw%3D228.75322%26pitch%3D0%26thumbfov%3D100!7i16384!8i8192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hyperlink" Target="https://somerandomstuff1.wordpress.com/2019/02/08/geoguessr-the-top-tips-tricks-and-techniques/" TargetMode="External"/><Relationship Id="rId13" Type="http://schemas.openxmlformats.org/officeDocument/2006/relationships/hyperlink" Target="https://livingatlas.arcgis.com/wayback/#active=44710&amp;ext=-8.44504,41.55974,-8.43662,41.56350&amp;localChangesOnly=true" TargetMode="External"/><Relationship Id="rId3" Type="http://schemas.openxmlformats.org/officeDocument/2006/relationships/hyperlink" Target="https://www.google.com/maps" TargetMode="External"/><Relationship Id="rId7" Type="http://schemas.openxmlformats.org/officeDocument/2006/relationships/hyperlink" Target="http://www.dualmaps.com/" TargetMode="External"/><Relationship Id="rId12" Type="http://schemas.openxmlformats.org/officeDocument/2006/relationships/hyperlink" Target="https://livingatlas.arcgis.com/wayback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verpass-turbo.eu/" TargetMode="External"/><Relationship Id="rId11" Type="http://schemas.openxmlformats.org/officeDocument/2006/relationships/hyperlink" Target="https://livingatlas.arcgis.com/" TargetMode="External"/><Relationship Id="rId5" Type="http://schemas.openxmlformats.org/officeDocument/2006/relationships/hyperlink" Target="https://wikimapia.org/" TargetMode="External"/><Relationship Id="rId10" Type="http://schemas.openxmlformats.org/officeDocument/2006/relationships/hyperlink" Target="https://satellites.pro/" TargetMode="External"/><Relationship Id="rId4" Type="http://schemas.openxmlformats.org/officeDocument/2006/relationships/hyperlink" Target="https://www.bing.com/maps/" TargetMode="External"/><Relationship Id="rId9" Type="http://schemas.openxmlformats.org/officeDocument/2006/relationships/hyperlink" Target="https://zoom.earth/" TargetMode="Externa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hyperlink" Target="https://oldweb.today/" TargetMode="External"/><Relationship Id="rId3" Type="http://schemas.openxmlformats.org/officeDocument/2006/relationships/hyperlink" Target="https://archive.org/web/" TargetMode="External"/><Relationship Id="rId7" Type="http://schemas.openxmlformats.org/officeDocument/2006/relationships/hyperlink" Target="http://cachedview.com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achedpages.com/" TargetMode="External"/><Relationship Id="rId5" Type="http://schemas.openxmlformats.org/officeDocument/2006/relationships/hyperlink" Target="http://archive.is/" TargetMode="External"/><Relationship Id="rId4" Type="http://schemas.openxmlformats.org/officeDocument/2006/relationships/hyperlink" Target="https://web.archive.org/web/20230000000000*/www.ipca.pt" TargetMode="External"/><Relationship Id="rId9" Type="http://schemas.openxmlformats.org/officeDocument/2006/relationships/hyperlink" Target="http://timetravel.mementoweb.org/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royhunt.com/tag/ashley-madison/" TargetMode="External"/><Relationship Id="rId4" Type="http://schemas.openxmlformats.org/officeDocument/2006/relationships/hyperlink" Target="https://haveibeenpwned.com/PwnedWebsites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haveibeenpwned.com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images.shodan.io/?query=screenshot.label%253AICS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hyperlink" Target="https://images.shodan.io/?query=city%3Abraga" TargetMode="External"/><Relationship Id="rId3" Type="http://schemas.openxmlformats.org/officeDocument/2006/relationships/hyperlink" Target="https://www.shodan.io/explore" TargetMode="External"/><Relationship Id="rId7" Type="http://schemas.openxmlformats.org/officeDocument/2006/relationships/hyperlink" Target="https://www.shodan.io/search?query=remote+desktop+city%3Abraga" TargetMode="External"/><Relationship Id="rId12" Type="http://schemas.openxmlformats.org/officeDocument/2006/relationships/hyperlink" Target="https://www.shodan.io/search?query=contabilidade+country%3Apt" TargetMode="External"/><Relationship Id="rId2" Type="http://schemas.openxmlformats.org/officeDocument/2006/relationships/hyperlink" Target="https://exposure.shodan.io/#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shodan.io/search?query=remote+desktop" TargetMode="External"/><Relationship Id="rId11" Type="http://schemas.openxmlformats.org/officeDocument/2006/relationships/hyperlink" Target="https://www.shodan.io/search?query=%22authentication%3A+disabled%22+%2B+primavera+%2B+country%3Apt" TargetMode="External"/><Relationship Id="rId5" Type="http://schemas.openxmlformats.org/officeDocument/2006/relationships/hyperlink" Target="https://maps.shodan.io/" TargetMode="External"/><Relationship Id="rId10" Type="http://schemas.openxmlformats.org/officeDocument/2006/relationships/hyperlink" Target="https://www.shodan.io/search?query=authentication+disabled+country%3Apt" TargetMode="External"/><Relationship Id="rId4" Type="http://schemas.openxmlformats.org/officeDocument/2006/relationships/hyperlink" Target="https://images.shodan.io/" TargetMode="External"/><Relationship Id="rId9" Type="http://schemas.openxmlformats.org/officeDocument/2006/relationships/hyperlink" Target="https://images.shodan.io/?query=vnc+screenshot.label%3Aloggedin" TargetMode="Externa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hyperlink" Target="https://inteltechniques.com/" TargetMode="External"/><Relationship Id="rId13" Type="http://schemas.openxmlformats.org/officeDocument/2006/relationships/hyperlink" Target="https://www.osintdojo.com/" TargetMode="External"/><Relationship Id="rId18" Type="http://schemas.openxmlformats.org/officeDocument/2006/relationships/hyperlink" Target="https://technisette.com/" TargetMode="External"/><Relationship Id="rId3" Type="http://schemas.openxmlformats.org/officeDocument/2006/relationships/hyperlink" Target="https://github.com/pedroaovieira/osint" TargetMode="External"/><Relationship Id="rId7" Type="http://schemas.openxmlformats.org/officeDocument/2006/relationships/hyperlink" Target="https://www.youtube.com/watch?v=25dzDe4tw3A" TargetMode="External"/><Relationship Id="rId12" Type="http://schemas.openxmlformats.org/officeDocument/2006/relationships/hyperlink" Target="https://www.osintcombine.com/osint-bookmarks" TargetMode="External"/><Relationship Id="rId17" Type="http://schemas.openxmlformats.org/officeDocument/2006/relationships/hyperlink" Target="https://start.me/p/DPYPMz/the-ultimate-osint-collection" TargetMode="External"/><Relationship Id="rId2" Type="http://schemas.openxmlformats.org/officeDocument/2006/relationships/notesSlide" Target="../notesSlides/notesSlide35.xml"/><Relationship Id="rId16" Type="http://schemas.openxmlformats.org/officeDocument/2006/relationships/hyperlink" Target="https://start.me/pages/int/osin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ralhix.com/" TargetMode="External"/><Relationship Id="rId11" Type="http://schemas.openxmlformats.org/officeDocument/2006/relationships/hyperlink" Target="https://www.osintcombine.com/" TargetMode="External"/><Relationship Id="rId5" Type="http://schemas.openxmlformats.org/officeDocument/2006/relationships/hyperlink" Target="https://github.com/pedroaovieira/osint/tree/main/presentation/PTH" TargetMode="External"/><Relationship Id="rId15" Type="http://schemas.openxmlformats.org/officeDocument/2006/relationships/hyperlink" Target="https://www.osinttechniques.com/" TargetMode="External"/><Relationship Id="rId10" Type="http://schemas.openxmlformats.org/officeDocument/2006/relationships/hyperlink" Target="https://inteltechniques.com/magazine.html" TargetMode="External"/><Relationship Id="rId19" Type="http://schemas.openxmlformats.org/officeDocument/2006/relationships/hyperlink" Target="https://i-intelligence.eu/uploads/public-documents/OSINT_Handbook_2020.pdf" TargetMode="External"/><Relationship Id="rId4" Type="http://schemas.openxmlformats.org/officeDocument/2006/relationships/hyperlink" Target="https://github.com/pedroaovieira/osint/tree/main/presentation/IPCA" TargetMode="External"/><Relationship Id="rId9" Type="http://schemas.openxmlformats.org/officeDocument/2006/relationships/hyperlink" Target="https://inteltechniques.com/books.html" TargetMode="External"/><Relationship Id="rId14" Type="http://schemas.openxmlformats.org/officeDocument/2006/relationships/hyperlink" Target="https://osintcurio.us/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investigator.cybersoc.wales/" TargetMode="External"/><Relationship Id="rId3" Type="http://schemas.openxmlformats.org/officeDocument/2006/relationships/hyperlink" Target="https://www.tracelabs.org/initiatives/search-party" TargetMode="External"/><Relationship Id="rId7" Type="http://schemas.openxmlformats.org/officeDocument/2006/relationships/hyperlink" Target="https://ctf.cybersoc.wales/" TargetMode="External"/><Relationship Id="rId12" Type="http://schemas.openxmlformats.org/officeDocument/2006/relationships/hyperlink" Target="https://blueteamlabs.online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edroaovieira/osint/tree/main/hacktoria" TargetMode="External"/><Relationship Id="rId11" Type="http://schemas.openxmlformats.org/officeDocument/2006/relationships/hyperlink" Target="https://github.com/pedroaovieira/osint/tree/main/TryHackMe" TargetMode="External"/><Relationship Id="rId5" Type="http://schemas.openxmlformats.org/officeDocument/2006/relationships/hyperlink" Target="https://hacktoria.com/category/contracts/" TargetMode="External"/><Relationship Id="rId10" Type="http://schemas.openxmlformats.org/officeDocument/2006/relationships/hyperlink" Target="https://tryhackme.com/hacktivities?tab=search" TargetMode="External"/><Relationship Id="rId4" Type="http://schemas.openxmlformats.org/officeDocument/2006/relationships/hyperlink" Target="https://github.com/pedroaovieira/osint/blob/main/TraceLabs/README.md" TargetMode="External"/><Relationship Id="rId9" Type="http://schemas.openxmlformats.org/officeDocument/2006/relationships/hyperlink" Target="https://tryhackme.com/" TargetMode="Externa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ipher387/osint_stuff_tool_collection" TargetMode="External"/><Relationship Id="rId3" Type="http://schemas.openxmlformats.org/officeDocument/2006/relationships/hyperlink" Target="https://osintframework.com/" TargetMode="External"/><Relationship Id="rId7" Type="http://schemas.openxmlformats.org/officeDocument/2006/relationships/hyperlink" Target="https://technisette.com/p/tools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sinttechniques.com/osint-tools.html" TargetMode="External"/><Relationship Id="rId5" Type="http://schemas.openxmlformats.org/officeDocument/2006/relationships/hyperlink" Target="https://inteltechniques.com/tools/" TargetMode="External"/><Relationship Id="rId10" Type="http://schemas.openxmlformats.org/officeDocument/2006/relationships/hyperlink" Target="https://www.aware-online.com/en/osint-tools/" TargetMode="External"/><Relationship Id="rId4" Type="http://schemas.openxmlformats.org/officeDocument/2006/relationships/hyperlink" Target="https://start.me/p/L1rEYQ/osint4all" TargetMode="External"/><Relationship Id="rId9" Type="http://schemas.openxmlformats.org/officeDocument/2006/relationships/hyperlink" Target="https://osint.link/" TargetMode="Externa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7.png"/><Relationship Id="rId5" Type="http://schemas.openxmlformats.org/officeDocument/2006/relationships/hyperlink" Target="https://www.aiti.gov.bn/" TargetMode="External"/><Relationship Id="rId4" Type="http://schemas.openxmlformats.org/officeDocument/2006/relationships/notesSlide" Target="../notesSlides/notesSlide38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4WZ_k0vUDM?feature=oembed" TargetMode="External"/><Relationship Id="rId5" Type="http://schemas.openxmlformats.org/officeDocument/2006/relationships/image" Target="../media/image21.jpg"/><Relationship Id="rId4" Type="http://schemas.openxmlformats.org/officeDocument/2006/relationships/image" Target="../media/image20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mz.com/2020/02/19/pop-smoke-dead-dies-20-murdered-home-invasion-robbery/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xIWqvJXKLjg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hyperlink" Target="https://tails.boum.org/" TargetMode="External"/><Relationship Id="rId3" Type="http://schemas.openxmlformats.org/officeDocument/2006/relationships/hyperlink" Target="https://protonvpn.com/" TargetMode="External"/><Relationship Id="rId7" Type="http://schemas.openxmlformats.org/officeDocument/2006/relationships/hyperlink" Target="https://www.torproject.org/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uerrillamail.com/" TargetMode="External"/><Relationship Id="rId5" Type="http://schemas.openxmlformats.org/officeDocument/2006/relationships/hyperlink" Target="https://www.20minutemail.com/" TargetMode="External"/><Relationship Id="rId4" Type="http://schemas.openxmlformats.org/officeDocument/2006/relationships/hyperlink" Target="https://10minutemail.com/" TargetMode="External"/><Relationship Id="rId9" Type="http://schemas.openxmlformats.org/officeDocument/2006/relationships/hyperlink" Target="https://inteltechniques.com/books.html" TargetMode="Externa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aypal.com/" TargetMode="External"/><Relationship Id="rId3" Type="http://schemas.openxmlformats.org/officeDocument/2006/relationships/hyperlink" Target="https://www.virustotal.com/gui/home/upload" TargetMode="External"/><Relationship Id="rId7" Type="http://schemas.openxmlformats.org/officeDocument/2006/relationships/hyperlink" Target="https://www.revolut.com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bnet.pt/site/do" TargetMode="External"/><Relationship Id="rId5" Type="http://schemas.openxmlformats.org/officeDocument/2006/relationships/hyperlink" Target="https://www.cncs.gov.pt/pt/no-more-ransom/" TargetMode="External"/><Relationship Id="rId4" Type="http://schemas.openxmlformats.org/officeDocument/2006/relationships/hyperlink" Target="https://sitereport.netcraft.com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cibercrime.ministeriopublico.pt/" TargetMode="External"/><Relationship Id="rId3" Type="http://schemas.openxmlformats.org/officeDocument/2006/relationships/hyperlink" Target="https://www.anacom.pt/render.jsp?categoryId=345750" TargetMode="External"/><Relationship Id="rId7" Type="http://schemas.openxmlformats.org/officeDocument/2006/relationships/hyperlink" Target="https://www.policiajudiciaria.pt/unc3t/" TargetMode="External"/><Relationship Id="rId2" Type="http://schemas.openxmlformats.org/officeDocument/2006/relationships/hyperlink" Target="https://dre.pt/dre/detalhe/decreto-lei/65-2021-16869798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ncs.gov.pt/pt/certpt/" TargetMode="External"/><Relationship Id="rId5" Type="http://schemas.openxmlformats.org/officeDocument/2006/relationships/hyperlink" Target="https://www.cncs.gov.pt/pt/notificacao-incidentes/" TargetMode="External"/><Relationship Id="rId4" Type="http://schemas.openxmlformats.org/officeDocument/2006/relationships/hyperlink" Target="https://www.cncs.gov.pt/" TargetMode="Externa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Open-source_intelligenc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74194-E45C-A7A4-81D7-2D25FFC60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</a:t>
            </a:fld>
            <a:endParaRPr lang="pt-PT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149170E-31C5-5D19-2EE2-AD21BA952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377" y="2404534"/>
            <a:ext cx="7766936" cy="1646302"/>
          </a:xfrm>
        </p:spPr>
        <p:txBody>
          <a:bodyPr/>
          <a:lstStyle/>
          <a:p>
            <a:r>
              <a:rPr lang="en-US" sz="8800" dirty="0"/>
              <a:t>OSINT</a:t>
            </a:r>
            <a:endParaRPr lang="pt-PT" sz="8800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ED0545B-1BE0-1589-4DBF-A4989635C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1377" y="4050833"/>
            <a:ext cx="7766936" cy="1096899"/>
          </a:xfrm>
        </p:spPr>
        <p:txBody>
          <a:bodyPr>
            <a:normAutofit fontScale="85000" lnSpcReduction="20000"/>
          </a:bodyPr>
          <a:lstStyle/>
          <a:p>
            <a:r>
              <a:rPr lang="en-US" sz="4000" dirty="0"/>
              <a:t>Beware. Your data is out there.</a:t>
            </a:r>
          </a:p>
          <a:p>
            <a:r>
              <a:rPr lang="pt-PT" sz="4000" dirty="0"/>
              <a:t>RootedCON – 25/05/2024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6D9385-553B-7C31-EFE8-1ABDA7812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734" y="4109825"/>
            <a:ext cx="2810267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097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</a:t>
            </a:r>
            <a:br>
              <a:rPr lang="en-US" dirty="0"/>
            </a:br>
            <a:r>
              <a:rPr lang="en-US" dirty="0"/>
              <a:t>	Let’s OSINT me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Just got a name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Pedro António Oliveira Vieira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“Improved Search”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LinkedIn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Public profile was showing way too much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Certified</a:t>
            </a:r>
            <a:r>
              <a:rPr lang="en-US" dirty="0">
                <a:latin typeface="Amasis MT Pro" panose="020B0604020202020204" pitchFamily="18" charset="0"/>
              </a:rPr>
              <a:t> </a:t>
            </a:r>
            <a:r>
              <a:rPr lang="en-US" b="1" u="sng" cap="none" dirty="0">
                <a:latin typeface="Amasis MT Pro" panose="020B0604020202020204" pitchFamily="18" charset="0"/>
              </a:rPr>
              <a:t>Ethical</a:t>
            </a:r>
            <a:r>
              <a:rPr lang="en-US" cap="none" dirty="0">
                <a:latin typeface="Amasis MT Pro" panose="020B0604020202020204" pitchFamily="18" charset="0"/>
              </a:rPr>
              <a:t> Hacker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My github notes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7" name="Picture 6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76D9A650-7D6D-D8C5-DEB1-C584D88C37E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185" y="2160589"/>
            <a:ext cx="2143033" cy="359242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2438400" y="293086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2DCEAD1-6667-4563-9B30-3B6EF3C80DD7}"/>
              </a:ext>
            </a:extLst>
          </p:cNvPr>
          <p:cNvSpPr/>
          <p:nvPr/>
        </p:nvSpPr>
        <p:spPr>
          <a:xfrm>
            <a:off x="4193799" y="327509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248165D-2C04-4F60-8AEC-CF11BB2A10F2}"/>
              </a:ext>
            </a:extLst>
          </p:cNvPr>
          <p:cNvSpPr/>
          <p:nvPr/>
        </p:nvSpPr>
        <p:spPr>
          <a:xfrm>
            <a:off x="4160208" y="367945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70445BA-7C14-4364-B121-275B5F025BC0}"/>
              </a:ext>
            </a:extLst>
          </p:cNvPr>
          <p:cNvSpPr/>
          <p:nvPr/>
        </p:nvSpPr>
        <p:spPr>
          <a:xfrm>
            <a:off x="2569656" y="401388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BDDB120-0B92-46E6-A409-709C450E8C14}"/>
              </a:ext>
            </a:extLst>
          </p:cNvPr>
          <p:cNvSpPr/>
          <p:nvPr/>
        </p:nvSpPr>
        <p:spPr>
          <a:xfrm>
            <a:off x="4023360" y="504887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37279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Engines </a:t>
            </a:r>
            <a:br>
              <a:rPr lang="en-US" dirty="0"/>
            </a:br>
            <a:r>
              <a:rPr lang="en-US" dirty="0"/>
              <a:t>	Internet is more than Google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138470" cy="3837539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Different search engine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</a:t>
            </a:r>
            <a:r>
              <a:rPr lang="en-US" cap="none" dirty="0">
                <a:latin typeface="Amasis MT Pro" panose="020B0604020202020204" pitchFamily="18" charset="0"/>
              </a:rPr>
              <a:t> different rules/crawlers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 </a:t>
            </a:r>
            <a:r>
              <a:rPr lang="en-US" u="sng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different results</a:t>
            </a:r>
            <a:endParaRPr lang="en-US" u="sng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DuckDuckGo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Baidu (China)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Yandex (Russia)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You may ask to be removed from one search engine, not all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 (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D77C7-88B0-E989-901A-DEAE832FD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11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CD142B0-396A-62F2-736C-E6C7FE52108F}"/>
              </a:ext>
            </a:extLst>
          </p:cNvPr>
          <p:cNvSpPr/>
          <p:nvPr/>
        </p:nvSpPr>
        <p:spPr>
          <a:xfrm>
            <a:off x="2251113" y="336289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BE60D25-4ECA-EAE8-D151-FCE6A3B3E53A}"/>
              </a:ext>
            </a:extLst>
          </p:cNvPr>
          <p:cNvSpPr/>
          <p:nvPr/>
        </p:nvSpPr>
        <p:spPr>
          <a:xfrm>
            <a:off x="3086559" y="417631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25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operators</a:t>
            </a:r>
            <a:br>
              <a:rPr lang="en-US" dirty="0"/>
            </a:br>
            <a:r>
              <a:rPr lang="en-US" dirty="0"/>
              <a:t>	Improve the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313954" cy="3880773"/>
          </a:xfrm>
        </p:spPr>
        <p:txBody>
          <a:bodyPr>
            <a:normAutofit fontScale="85000" lnSpcReduction="20000"/>
          </a:bodyPr>
          <a:lstStyle/>
          <a:p>
            <a:r>
              <a:rPr lang="en-US" sz="2000" cap="none" dirty="0">
                <a:latin typeface="Amasis MT Pro" panose="020B0604020202020204" pitchFamily="18" charset="0"/>
              </a:rPr>
              <a:t>Google Advanced Search (</a:t>
            </a:r>
            <a:r>
              <a:rPr lang="en-US" sz="20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2000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900" b="1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filetype</a:t>
            </a:r>
            <a:r>
              <a:rPr lang="en-US" sz="1900" cap="none" dirty="0">
                <a:latin typeface="Amasis MT Pro" panose="020B0604020202020204" pitchFamily="18" charset="0"/>
              </a:rPr>
              <a:t>: search your results based on the file extension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cache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allows you to view cached version of the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URL.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inurl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the results to pages containing the word specified in the URL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allintitle</a:t>
            </a:r>
            <a:r>
              <a:rPr lang="en-US" sz="1900" cap="none" dirty="0">
                <a:latin typeface="Amasis MT Pro" panose="020B0604020202020204" pitchFamily="18" charset="0"/>
              </a:rPr>
              <a:t>: This operator restricts results to pages containing all the query terms specified in the title.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: This operator searches websites or pages that contain links to the specified website or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info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the specified web page.</a:t>
            </a:r>
          </a:p>
          <a:p>
            <a:r>
              <a:rPr lang="en-US" sz="1900" b="1" cap="none" dirty="0">
                <a:latin typeface="Amasis MT Pro" panose="020B0604020202020204" pitchFamily="18" charset="0"/>
              </a:rPr>
              <a:t>location</a:t>
            </a:r>
            <a:r>
              <a:rPr lang="en-US" sz="1900" cap="none" dirty="0">
                <a:latin typeface="Amasis MT Pro" panose="020B0604020202020204" pitchFamily="18" charset="0"/>
              </a:rPr>
              <a:t>: This operator finds information for a specific location.</a:t>
            </a:r>
          </a:p>
          <a:p>
            <a:endParaRPr lang="en-US" sz="1200" cap="none" dirty="0">
              <a:latin typeface="Amasis MT Pro" panose="020B0604020202020204" pitchFamily="18" charset="0"/>
            </a:endParaRPr>
          </a:p>
          <a:p>
            <a:r>
              <a:rPr lang="en-US" sz="1900" b="1" cap="none" dirty="0">
                <a:latin typeface="Amasis MT Pro" panose="020B0604020202020204" pitchFamily="18" charset="0"/>
              </a:rPr>
              <a:t>42 Advanced Operators</a:t>
            </a:r>
            <a:r>
              <a:rPr lang="en-US" sz="1900" cap="none" dirty="0">
                <a:latin typeface="Amasis MT Pro" panose="020B0604020202020204" pitchFamily="18" charset="0"/>
              </a:rPr>
              <a:t> (</a:t>
            </a:r>
            <a:r>
              <a:rPr lang="en-US" sz="19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9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6D5B21-29B3-CB73-8039-9B3ACB9B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12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B402209-9BFD-3D5A-EFED-783829FE1682}"/>
              </a:ext>
            </a:extLst>
          </p:cNvPr>
          <p:cNvSpPr/>
          <p:nvPr/>
        </p:nvSpPr>
        <p:spPr>
          <a:xfrm>
            <a:off x="4024603" y="223106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189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Dorks</a:t>
            </a:r>
            <a:br>
              <a:rPr lang="en-US" dirty="0"/>
            </a:br>
            <a:r>
              <a:rPr lang="en-US" dirty="0"/>
              <a:t>	Commonly used searches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Google Hacking Database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gbhackers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google-dork-list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Guide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Google Advanced Operators Reference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1BFE898-47AF-4F26-8B46-CE16335C5EBA}"/>
              </a:ext>
            </a:extLst>
          </p:cNvPr>
          <p:cNvSpPr/>
          <p:nvPr/>
        </p:nvSpPr>
        <p:spPr>
          <a:xfrm>
            <a:off x="4253516" y="228288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49448B-2B32-EA31-9CBD-251947543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9766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Awareness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19322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are </a:t>
            </a:r>
            <a:r>
              <a:rPr lang="en-US" b="1" u="sng" dirty="0"/>
              <a:t>YOU</a:t>
            </a:r>
            <a:br>
              <a:rPr lang="en-US" dirty="0"/>
            </a:br>
            <a:r>
              <a:rPr lang="en-US" dirty="0"/>
              <a:t>	</a:t>
            </a:r>
            <a:r>
              <a:rPr lang="en-US" u="sng" dirty="0"/>
              <a:t>Search yourself</a:t>
            </a:r>
            <a:endParaRPr lang="pt-PT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Search your name on Google and analyze the results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As you saw the search can be improved</a:t>
            </a:r>
          </a:p>
          <a:p>
            <a:pPr marL="0" indent="0">
              <a:buNone/>
            </a:pPr>
            <a:endParaRPr lang="en-US" sz="11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Some results can/will include: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Family and Friends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Work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School grades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BI - Identity Card Number (yes)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NIF – Tax Identification Number</a:t>
            </a:r>
          </a:p>
          <a:p>
            <a:endParaRPr lang="en-US" sz="11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That is typically information to </a:t>
            </a:r>
            <a:r>
              <a:rPr lang="en-US" b="1" cap="none" dirty="0">
                <a:latin typeface="Amasis MT Pro" panose="020B0604020202020204" pitchFamily="18" charset="0"/>
              </a:rPr>
              <a:t>verify </a:t>
            </a:r>
            <a:r>
              <a:rPr lang="en-US" b="1" dirty="0">
                <a:latin typeface="Amasis MT Pro" panose="020B0604020202020204" pitchFamily="18" charset="0"/>
              </a:rPr>
              <a:t>your identity</a:t>
            </a:r>
            <a:r>
              <a:rPr lang="en-US" dirty="0">
                <a:latin typeface="Amasis MT Pro" panose="020B0604020202020204" pitchFamily="18" charset="0"/>
              </a:rPr>
              <a:t> over a phone call.</a:t>
            </a:r>
            <a:endParaRPr lang="en-US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5D0C86-5F63-724F-817A-D215F41A3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3646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The internet sees you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Posted information privately can get publicly and world available by someone else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When information is posted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Shows where you are at that time (habits &amp; routines)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Information on the picture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Metadata/Geolocation</a:t>
            </a:r>
          </a:p>
          <a:p>
            <a:r>
              <a:rPr lang="en-US" dirty="0">
                <a:latin typeface="Amasis MT Pro" panose="020B0604020202020204" pitchFamily="18" charset="0"/>
              </a:rPr>
              <a:t>What companies know about us </a:t>
            </a:r>
            <a:r>
              <a:rPr lang="pt-PT" cap="none" dirty="0">
                <a:latin typeface="Amasis MT Pro" panose="020B0604020202020204" pitchFamily="18" charset="0"/>
              </a:rPr>
              <a:t>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do we teach our kids? Do we teach?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They are connected/exposed to 5,19 billion people (64,6% of world population)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Social networ</a:t>
            </a:r>
            <a:r>
              <a:rPr lang="en-US" dirty="0">
                <a:latin typeface="Amasis MT Pro" panose="020B0604020202020204" pitchFamily="18" charset="0"/>
              </a:rPr>
              <a:t>ks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If you don’t </a:t>
            </a:r>
            <a:r>
              <a:rPr lang="en-US" dirty="0">
                <a:latin typeface="Amasis MT Pro" panose="020B0604020202020204" pitchFamily="18" charset="0"/>
              </a:rPr>
              <a:t>have a social media account, I’ll create one for you and talk to your friends and family</a:t>
            </a:r>
            <a:endParaRPr lang="en-US" cap="none" dirty="0">
              <a:latin typeface="Amasis MT Pro" panose="020B0604020202020204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5FB715-A425-98B4-7A79-24B8B14EE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16</a:t>
            </a:fld>
            <a:endParaRPr lang="pt-PT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0703DD2-14F3-FDC8-5313-A9A59AC7FE8A}"/>
              </a:ext>
            </a:extLst>
          </p:cNvPr>
          <p:cNvSpPr/>
          <p:nvPr/>
        </p:nvSpPr>
        <p:spPr>
          <a:xfrm>
            <a:off x="4856372" y="422464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1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Internet Search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512408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Pay slip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Don’t open links just because they are available. 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It’s like entering a house just because the door was open. Would you do that ?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       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Bing Search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Yahoo Search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“recibo de vencimento” filetype:pdf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“recibo de vencimento” – keywords to look for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filetype:pdf - only pdf files</a:t>
            </a:r>
          </a:p>
          <a:p>
            <a:pPr marL="0" indent="0">
              <a:buNone/>
            </a:pPr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Available information on pay slips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Full name, address, nif, nib, marital status, number of children</a:t>
            </a:r>
            <a:r>
              <a:rPr lang="pt-PT" sz="1800" dirty="0">
                <a:latin typeface="Amasis MT Pro" panose="020B0604020202020204" pitchFamily="18" charset="0"/>
              </a:rPr>
              <a:t>, ...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5AA9095-F698-43FB-BC42-6CB8440781C6}"/>
              </a:ext>
            </a:extLst>
          </p:cNvPr>
          <p:cNvSpPr/>
          <p:nvPr/>
        </p:nvSpPr>
        <p:spPr>
          <a:xfrm>
            <a:off x="3092169" y="412981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53114" y="332201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2917998" y="372545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4754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 Hacked Websites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allintitle:“hacked by” site:pt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“hacked by” - keyword to look for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site:pt - only “portuguese” sites (registered portuguese domains)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 err="1">
                <a:latin typeface="Amasis MT Pro" panose="020B0604020202020204" pitchFamily="18" charset="0"/>
              </a:rPr>
              <a:t>About</a:t>
            </a:r>
            <a:r>
              <a:rPr lang="pt-PT" dirty="0">
                <a:latin typeface="Amasis MT Pro" panose="020B0604020202020204" pitchFamily="18" charset="0"/>
              </a:rPr>
              <a:t> 10.000 results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Sites / pages that were “tagged”/”signed”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Attack and contents changed to show off skills (mainly kids) – compared to street tagging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79AB3F5-3AB4-4EE7-9BBC-D29A6B9B361B}"/>
              </a:ext>
            </a:extLst>
          </p:cNvPr>
          <p:cNvSpPr/>
          <p:nvPr/>
        </p:nvSpPr>
        <p:spPr>
          <a:xfrm>
            <a:off x="3135086" y="227293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208D39-5C1D-256A-7FD3-458EF467D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8335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$</a:t>
            </a:r>
            <a:r>
              <a:rPr lang="en-US" dirty="0" err="1"/>
              <a:t>whoami</a:t>
            </a:r>
            <a:br>
              <a:rPr lang="en-US" dirty="0"/>
            </a:br>
            <a:r>
              <a:rPr lang="en-US" dirty="0"/>
              <a:t>	</a:t>
            </a:r>
            <a:endParaRPr lang="pt-P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853B-FB02-BF3A-EB39-86B7BB88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</a:t>
            </a:fld>
            <a:endParaRPr lang="pt-PT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F084FAA-7C8E-4A18-9DB5-77BB5597F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  <a:p>
            <a:endParaRPr lang="pt-PT" dirty="0"/>
          </a:p>
          <a:p>
            <a:r>
              <a:rPr lang="pt-PT" dirty="0"/>
              <a:t>Pedro Vieira</a:t>
            </a:r>
          </a:p>
          <a:p>
            <a:r>
              <a:rPr lang="pt-PT" dirty="0"/>
              <a:t>Security Engineer @Bosch</a:t>
            </a:r>
          </a:p>
          <a:p>
            <a:r>
              <a:rPr lang="pt-PT" dirty="0"/>
              <a:t>Certified Ethical Hacker</a:t>
            </a:r>
          </a:p>
          <a:p>
            <a:r>
              <a:rPr lang="pt-PT" dirty="0"/>
              <a:t>Degree at University of Minho</a:t>
            </a:r>
          </a:p>
          <a:p>
            <a:endParaRPr lang="pt-P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4F63EB-5B18-1BFE-DBFD-6477E8713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389" y="2192301"/>
            <a:ext cx="4494613" cy="361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80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Search</a:t>
            </a:r>
            <a:br>
              <a:rPr lang="en-US" dirty="0"/>
            </a:br>
            <a:r>
              <a:rPr lang="en-US" dirty="0"/>
              <a:t>	Curriculum Vitae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89426"/>
            <a:ext cx="8596668" cy="3880773"/>
          </a:xfrm>
        </p:spPr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Search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 </a:t>
            </a:r>
          </a:p>
          <a:p>
            <a:r>
              <a:rPr lang="en-US" dirty="0">
                <a:latin typeface="Amasis MT Pro" panose="020B0604020202020204" pitchFamily="18" charset="0"/>
              </a:rPr>
              <a:t>Google Search - List site/directories contents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“curriculum vitae” filetype:pdf inurl:upload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“curriculum vitae” – keywords to look for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filetype:pdf - only pdf files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inurl:upload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Curriculum Vitae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Sending CV with too much information – what is too much </a:t>
            </a:r>
            <a:r>
              <a:rPr lang="en-US" sz="1800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Home address – Street View</a:t>
            </a:r>
            <a:endParaRPr lang="pt-PT" sz="16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Professional information phishing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Fake job adds (Is this a thing?)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1DD83D0-4193-4A21-8F69-D0991D076582}"/>
              </a:ext>
            </a:extLst>
          </p:cNvPr>
          <p:cNvSpPr/>
          <p:nvPr/>
        </p:nvSpPr>
        <p:spPr>
          <a:xfrm>
            <a:off x="3181106" y="232364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F40FCE1-1480-433F-8925-695271A1E71C}"/>
              </a:ext>
            </a:extLst>
          </p:cNvPr>
          <p:cNvSpPr/>
          <p:nvPr/>
        </p:nvSpPr>
        <p:spPr>
          <a:xfrm>
            <a:off x="6168129" y="271951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42A5C-DAFA-B81D-5109-294D27D88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63880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True stories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39801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Healthy Meal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Someone posted a photo of healthy meal during COVID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Working remotely on in the usual business environment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Company laptop was in the background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Zoomed in and was possible to read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Company private information could be leaked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Personal information on other persons was showing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Apps use OCR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Means they also read the emails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And everyone else on that social media could get the same information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83520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Quiet vacations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Long last deserving vacations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Too many friends at destination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So, warn no one and just relax on vacations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I posted a picture on social media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My friends were alerted I was nearby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Friends on that location called me on the phone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Everyone else knew I was not home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Burglars love that kind of information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Not public profile. At least I think it is not (rules change)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Someone could have shared the photo with the world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419660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True stories</a:t>
            </a:r>
            <a:br>
              <a:rPr lang="en-US" dirty="0"/>
            </a:br>
            <a:r>
              <a:rPr lang="en-US" dirty="0"/>
              <a:t>	Store Credit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Buying a book for almost no money 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How I was able to get money just by having the right information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</a:t>
            </a:r>
            <a:r>
              <a:rPr lang="en-US" dirty="0">
                <a:latin typeface="Amasis MT Pro" panose="020B0604020202020204" pitchFamily="18" charset="0"/>
              </a:rPr>
              <a:t>rk asked for store customer card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Gave mobile number and full name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Store clerk asked if I wanted to use balance credit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 accepted and little had to pay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Mobile and full name were not mine </a:t>
            </a:r>
            <a:r>
              <a:rPr lang="en-US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00787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True stories</a:t>
            </a:r>
            <a:br>
              <a:rPr lang="pt-PT" dirty="0"/>
            </a:br>
            <a:r>
              <a:rPr lang="pt-PT" dirty="0"/>
              <a:t>	</a:t>
            </a:r>
            <a:r>
              <a:rPr lang="pt-PT" sz="2800" dirty="0"/>
              <a:t>Customer Information – GDPR where are you?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taxpayer identification number</a:t>
            </a:r>
          </a:p>
          <a:p>
            <a:pPr lvl="1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Requesting invoice with NIF</a:t>
            </a:r>
          </a:p>
          <a:p>
            <a:pPr lvl="1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Invoice filled with: </a:t>
            </a:r>
          </a:p>
          <a:p>
            <a:pPr lvl="2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Name</a:t>
            </a:r>
          </a:p>
          <a:p>
            <a:pPr lvl="2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Address</a:t>
            </a:r>
          </a:p>
          <a:p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Phone number</a:t>
            </a:r>
          </a:p>
          <a:p>
            <a:pPr lvl="1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Updating client data in store</a:t>
            </a:r>
          </a:p>
          <a:p>
            <a:pPr lvl="2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Email and address</a:t>
            </a:r>
          </a:p>
          <a:p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Returing equipments</a:t>
            </a:r>
          </a:p>
          <a:p>
            <a:pPr lvl="1"/>
            <a:r>
              <a:rPr lang="pt-PT" dirty="0">
                <a:latin typeface="Amasis MT Pro" panose="020B0604020202020204" pitchFamily="18" charset="0"/>
                <a:sym typeface="Wingdings" panose="05000000000000000000" pitchFamily="2" charset="2"/>
              </a:rPr>
              <a:t>On returning was asked for Citizen Card</a:t>
            </a:r>
          </a:p>
          <a:p>
            <a:pPr lvl="1"/>
            <a:endParaRPr lang="pt-PT" dirty="0">
              <a:latin typeface="Amasis MT Pro" panose="020B0604020202020204" pitchFamily="18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3540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Awareness</a:t>
            </a:r>
            <a:br>
              <a:rPr lang="en-US" dirty="0"/>
            </a:br>
            <a:r>
              <a:rPr lang="en-US" dirty="0"/>
              <a:t>	 Browser F12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cap="none" dirty="0">
                <a:latin typeface="Amasis MT Pro" panose="020B0604020202020204" pitchFamily="18" charset="0"/>
              </a:rPr>
              <a:t>1 - Type </a:t>
            </a:r>
            <a:r>
              <a:rPr lang="en-US" cap="none" dirty="0" err="1">
                <a:latin typeface="Amasis MT Pro" panose="020B0604020202020204" pitchFamily="18" charset="0"/>
              </a:rPr>
              <a:t>url</a:t>
            </a:r>
            <a:r>
              <a:rPr lang="en-US" cap="none" dirty="0">
                <a:latin typeface="Amasis MT Pro" panose="020B0604020202020204" pitchFamily="18" charset="0"/>
              </a:rPr>
              <a:t> on browser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2 - Page is requested from the internet</a:t>
            </a:r>
          </a:p>
          <a:p>
            <a:r>
              <a:rPr lang="en-US" dirty="0">
                <a:latin typeface="Amasis MT Pro" panose="020B0604020202020204" pitchFamily="18" charset="0"/>
              </a:rPr>
              <a:t>3 - Page is displayed from local data (previously downloaded)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Show password text on password field</a:t>
            </a:r>
          </a:p>
          <a:p>
            <a:r>
              <a:rPr lang="en-US" dirty="0">
                <a:latin typeface="Amasis MT Pro" panose="020B0604020202020204" pitchFamily="18" charset="0"/>
              </a:rPr>
              <a:t>Did you ask for a screenshot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Let me just change some data</a:t>
            </a: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B04B1-52D7-997A-DC50-8C5CABA5E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215302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Portugal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2473-B877-E125-6169-42F4CC03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93909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Public contracts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Base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The 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PDF of contract with PII strikethrough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Open with pdf reader and delete the strikethrough boxes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Name of employee who edited the document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Information on UA, LinkedIn, Facebook, …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Metadata: “KONICA MINOLTA bizhub C454”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Information leaked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nif, addresses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E6B1DE8-9A64-4434-9657-224222D6C14F}"/>
              </a:ext>
            </a:extLst>
          </p:cNvPr>
          <p:cNvSpPr/>
          <p:nvPr/>
        </p:nvSpPr>
        <p:spPr>
          <a:xfrm>
            <a:off x="3169920" y="267353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63D1FA-EB15-5AA1-D75C-75DBE5FE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2844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 Vehicle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Automóvel On-line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Certidão Permanente Automóvel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License Plate : “89-QS-04”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Result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Brand: MERCEDES-BENZ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VIN: WDD2221631A248762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Vehicle Information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Information: Brand, Model, Location, Paint, Delivery Date, Extras, …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Hack across the globe by VIN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E2B9CB0-427A-4C20-8368-D171D44FD71B}"/>
              </a:ext>
            </a:extLst>
          </p:cNvPr>
          <p:cNvSpPr/>
          <p:nvPr/>
        </p:nvSpPr>
        <p:spPr>
          <a:xfrm>
            <a:off x="4720046" y="253419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3310C08-B5CE-403C-8383-55E43712EA95}"/>
              </a:ext>
            </a:extLst>
          </p:cNvPr>
          <p:cNvSpPr/>
          <p:nvPr/>
        </p:nvSpPr>
        <p:spPr>
          <a:xfrm>
            <a:off x="2743827" y="494646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0C87F3D-A99D-4998-9CA8-03BB7D5A9F0C}"/>
              </a:ext>
            </a:extLst>
          </p:cNvPr>
          <p:cNvSpPr/>
          <p:nvPr/>
        </p:nvSpPr>
        <p:spPr>
          <a:xfrm>
            <a:off x="4441372" y="557348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142AE-521D-BEEE-B726-455FB63F4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29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7C2F2B5-C9BF-0D04-097C-174640479AE5}"/>
              </a:ext>
            </a:extLst>
          </p:cNvPr>
          <p:cNvSpPr/>
          <p:nvPr/>
        </p:nvSpPr>
        <p:spPr>
          <a:xfrm>
            <a:off x="3444863" y="223872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ACD6CC1-3D46-9CFA-7E0A-4E197A6D439E}"/>
              </a:ext>
            </a:extLst>
          </p:cNvPr>
          <p:cNvSpPr/>
          <p:nvPr/>
        </p:nvSpPr>
        <p:spPr>
          <a:xfrm>
            <a:off x="4191311" y="286387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2C40A03A-F5D2-EDD7-5021-99457A3DDB3D}"/>
              </a:ext>
            </a:extLst>
          </p:cNvPr>
          <p:cNvSpPr/>
          <p:nvPr/>
        </p:nvSpPr>
        <p:spPr>
          <a:xfrm>
            <a:off x="2783015" y="405839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614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 &amp; Laws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DE4F0-1210-B6A9-4044-3F9FA84CE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370554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 –Insurance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ASF – Autoridade de Supervisão de Seguros e Fundos de Pensões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“03-07-2022”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Example 2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License Plate : “01-EF-34”</a:t>
            </a:r>
          </a:p>
          <a:p>
            <a:pPr lvl="2"/>
            <a:r>
              <a:rPr lang="en-US" dirty="0">
                <a:latin typeface="Amasis MT Pro" panose="020B0604020202020204" pitchFamily="18" charset="0"/>
              </a:rPr>
              <a:t>Date : “03-07-2012”</a:t>
            </a:r>
          </a:p>
          <a:p>
            <a:r>
              <a:rPr lang="en-US" dirty="0">
                <a:latin typeface="Amasis MT Pro" panose="020B0604020202020204" pitchFamily="18" charset="0"/>
              </a:rPr>
              <a:t>Insurance Company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Current and Past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Length of the contract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Insurance policy number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Is it possible to get information for all license plates ????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8E714EA-D9F8-4DDC-ACCB-8454B1299151}"/>
              </a:ext>
            </a:extLst>
          </p:cNvPr>
          <p:cNvSpPr/>
          <p:nvPr/>
        </p:nvSpPr>
        <p:spPr>
          <a:xfrm>
            <a:off x="7750629" y="223810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40AE6-A22F-FC2B-9201-B90243AE6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944870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 fontScale="92500" lnSpcReduction="20000"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DGES - Direção-Geral de Ensino Superior (</a:t>
            </a:r>
            <a:r>
              <a:rPr lang="pt-PT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DGAE - Direção – Geral da Administração Escolar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DRE - Diário da República (</a:t>
            </a:r>
            <a:r>
              <a:rPr lang="pt-PT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Search DRE (</a:t>
            </a:r>
            <a:r>
              <a:rPr lang="pt-PT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Ministério da Justiça – Publicações (</a:t>
            </a:r>
            <a:r>
              <a:rPr lang="pt-PT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Tribunal de Contas (</a:t>
            </a:r>
            <a:r>
              <a:rPr lang="pt-PT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Instituto Nacional da Propriedade Industrial (</a:t>
            </a:r>
            <a:r>
              <a:rPr lang="pt-PT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6307287" y="256026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6049929" y="223105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31</a:t>
            </a:fld>
            <a:endParaRPr lang="pt-P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7BB557B-0C03-1878-F32D-4A9702DD5672}"/>
              </a:ext>
            </a:extLst>
          </p:cNvPr>
          <p:cNvSpPr/>
          <p:nvPr/>
        </p:nvSpPr>
        <p:spPr>
          <a:xfrm>
            <a:off x="4975668" y="419067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DEED757-27E6-DC2F-7FF7-EC9F0533BD4B}"/>
              </a:ext>
            </a:extLst>
          </p:cNvPr>
          <p:cNvSpPr/>
          <p:nvPr/>
        </p:nvSpPr>
        <p:spPr>
          <a:xfrm>
            <a:off x="5720441" y="556024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7F49D8A-DF67-8FFD-A0E9-926D64B8FABC}"/>
              </a:ext>
            </a:extLst>
          </p:cNvPr>
          <p:cNvSpPr/>
          <p:nvPr/>
        </p:nvSpPr>
        <p:spPr>
          <a:xfrm>
            <a:off x="3075465" y="35503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791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Portugal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Registo Predial Online (</a:t>
            </a:r>
            <a:r>
              <a:rPr lang="pt-PT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Finanças (</a:t>
            </a:r>
            <a:r>
              <a:rPr lang="pt-PT" dirty="0" err="1">
                <a:latin typeface="Amasis MT Pro" panose="020B0604020202020204" pitchFamily="18" charset="0"/>
              </a:rPr>
              <a:t>User</a:t>
            </a:r>
            <a:r>
              <a:rPr lang="pt-PT" dirty="0">
                <a:latin typeface="Amasis MT Pro" panose="020B0604020202020204" pitchFamily="18" charset="0"/>
              </a:rPr>
              <a:t> </a:t>
            </a:r>
            <a:r>
              <a:rPr lang="pt-PT" dirty="0" err="1">
                <a:latin typeface="Amasis MT Pro" panose="020B0604020202020204" pitchFamily="18" charset="0"/>
              </a:rPr>
              <a:t>DoS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B0604020202020204" pitchFamily="18" charset="0"/>
              </a:rPr>
              <a:t>Penhorados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pt-PT" dirty="0">
                <a:latin typeface="Amasis MT Pro" panose="020B0604020202020204" pitchFamily="18" charset="0"/>
              </a:rPr>
              <a:t>Example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2"/>
            <a:r>
              <a:rPr lang="pt-PT" dirty="0">
                <a:latin typeface="Amasis MT Pro" panose="020B0604020202020204" pitchFamily="18" charset="0"/>
              </a:rPr>
              <a:t>Search Penhorados – (</a:t>
            </a:r>
            <a:r>
              <a:rPr lang="pt-PT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Ministério da Justiça - Penhorados (</a:t>
            </a:r>
            <a:r>
              <a:rPr lang="pt-PT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Plataforma Eletrónica de Compras (Administração Pública) (</a:t>
            </a:r>
            <a:r>
              <a:rPr lang="pt-PT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Leaked information: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Full Names, Addresses, NIF, Company, Marital Status, …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62A40E1C-477A-5D30-9176-F7F25C00D3DA}"/>
              </a:ext>
            </a:extLst>
          </p:cNvPr>
          <p:cNvSpPr/>
          <p:nvPr/>
        </p:nvSpPr>
        <p:spPr>
          <a:xfrm>
            <a:off x="4975668" y="401388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8186BD0B-4F6B-A50C-9EFD-C2956FFF356A}"/>
              </a:ext>
            </a:extLst>
          </p:cNvPr>
          <p:cNvSpPr/>
          <p:nvPr/>
        </p:nvSpPr>
        <p:spPr>
          <a:xfrm>
            <a:off x="3092619" y="353073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01082-3943-93CB-747D-1C054622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9782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2473-B877-E125-6169-42F4CC031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33982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Awareness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What’s my IP?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Ip2Location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Mylocation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Twitter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Twitter Advanced Search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Facebook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StalkFace (</a:t>
            </a:r>
            <a:r>
              <a:rPr lang="en-US" sz="1800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Sowdust Github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IntelligenceX Facebook Search (</a:t>
            </a:r>
            <a:r>
              <a:rPr lang="en-US" sz="1800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4F54885-E199-4443-BC78-768525C36200}"/>
              </a:ext>
            </a:extLst>
          </p:cNvPr>
          <p:cNvSpPr/>
          <p:nvPr/>
        </p:nvSpPr>
        <p:spPr>
          <a:xfrm>
            <a:off x="2830285" y="30741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4EE3A-787F-466A-75B7-A777366AD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32528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Profiling Awareness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700" cap="none" dirty="0">
                <a:latin typeface="Amasis MT Pro" panose="020B0604020202020204" pitchFamily="18" charset="0"/>
              </a:rPr>
              <a:t>Mobile (how long have you been using the same number)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Sync me (</a:t>
            </a:r>
            <a:r>
              <a:rPr lang="en-US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700" cap="none" dirty="0">
                <a:latin typeface="Amasis MT Pro" panose="020B0604020202020204" pitchFamily="18" charset="0"/>
              </a:rPr>
              <a:t>Usernames (you reuse usernames)</a:t>
            </a: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NameChk</a:t>
            </a:r>
            <a:r>
              <a:rPr lang="en-US" sz="1700" dirty="0">
                <a:latin typeface="Amasis MT Pro" panose="020B0604020202020204" pitchFamily="18" charset="0"/>
              </a:rPr>
              <a:t> (</a:t>
            </a:r>
            <a:r>
              <a:rPr lang="en-US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700" dirty="0">
                <a:latin typeface="Amasis MT Pro" panose="020B0604020202020204" pitchFamily="18" charset="0"/>
              </a:rPr>
              <a:t>)</a:t>
            </a:r>
            <a:endParaRPr lang="en-US" sz="1700" cap="none" dirty="0">
              <a:latin typeface="Amasis MT Pro" panose="020B0604020202020204" pitchFamily="18" charset="0"/>
            </a:endParaRPr>
          </a:p>
          <a:p>
            <a:pPr lvl="1"/>
            <a:r>
              <a:rPr lang="en-US" sz="1700" cap="none" dirty="0">
                <a:latin typeface="Amasis MT Pro" panose="020B0604020202020204" pitchFamily="18" charset="0"/>
              </a:rPr>
              <a:t>WhatsMyName (</a:t>
            </a:r>
            <a:r>
              <a:rPr lang="en-US" sz="1700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700" cap="none" dirty="0" err="1">
                <a:latin typeface="Amasis MT Pro" panose="020B0604020202020204" pitchFamily="18" charset="0"/>
              </a:rPr>
              <a:t>CheckUsernames</a:t>
            </a:r>
            <a:r>
              <a:rPr lang="en-US" sz="1700" cap="none" dirty="0">
                <a:latin typeface="Amasis MT Pro" panose="020B0604020202020204" pitchFamily="18" charset="0"/>
              </a:rPr>
              <a:t> (</a:t>
            </a:r>
            <a:r>
              <a:rPr lang="en-US" sz="17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7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Tinder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Username reuse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pPr marL="0" indent="0"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sz="1700" cap="none" dirty="0">
                <a:latin typeface="Amasis MT Pro" panose="020B0604020202020204" pitchFamily="18" charset="0"/>
              </a:rPr>
              <a:t>New awesome tools are always being </a:t>
            </a:r>
            <a:r>
              <a:rPr lang="en-US" sz="1700" dirty="0">
                <a:latin typeface="Amasis MT Pro" panose="020B0604020202020204" pitchFamily="18" charset="0"/>
              </a:rPr>
              <a:t>c</a:t>
            </a:r>
            <a:r>
              <a:rPr lang="en-US" sz="1700" cap="none" dirty="0">
                <a:latin typeface="Amasis MT Pro" panose="020B0604020202020204" pitchFamily="18" charset="0"/>
              </a:rPr>
              <a:t>reated</a:t>
            </a:r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E640DA56-2AEC-498B-BAD6-F3682948551E}"/>
              </a:ext>
            </a:extLst>
          </p:cNvPr>
          <p:cNvSpPr/>
          <p:nvPr/>
        </p:nvSpPr>
        <p:spPr>
          <a:xfrm>
            <a:off x="3709852" y="500187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542BB-993A-895A-6B6D-7A4B1C330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35</a:t>
            </a:fld>
            <a:endParaRPr lang="pt-PT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7FA16C3-C026-C8E2-6457-524F96DD8AC6}"/>
              </a:ext>
            </a:extLst>
          </p:cNvPr>
          <p:cNvSpPr/>
          <p:nvPr/>
        </p:nvSpPr>
        <p:spPr>
          <a:xfrm>
            <a:off x="3709852" y="41837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2745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(Reverse) Image search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One image is worth 1000 words, maybe more.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What information can be extracted from a photo ?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Google Images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Yahoo Images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Tineye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Yandex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The professionals (video explaining)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490CBDCA-4E0E-B1CC-87B6-2AD474AD33E2}"/>
              </a:ext>
            </a:extLst>
          </p:cNvPr>
          <p:cNvSpPr/>
          <p:nvPr/>
        </p:nvSpPr>
        <p:spPr>
          <a:xfrm>
            <a:off x="2917998" y="3735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CE5C4-A873-1502-E335-9F539DEF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023289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Metadata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>
                <a:latin typeface="Amasis MT Pro" panose="020B0604020202020204" pitchFamily="18" charset="0"/>
              </a:rPr>
              <a:t>Metadata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GPS (</a:t>
            </a:r>
            <a:r>
              <a:rPr lang="pt-PT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>
                <a:latin typeface="Amasis MT Pro" panose="020B0604020202020204" pitchFamily="18" charset="0"/>
              </a:rPr>
              <a:t>Google Maps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B4345E-54AE-A3F5-489F-9123AEDF884E}"/>
              </a:ext>
            </a:extLst>
          </p:cNvPr>
          <p:cNvGrpSpPr/>
          <p:nvPr/>
        </p:nvGrpSpPr>
        <p:grpSpPr>
          <a:xfrm>
            <a:off x="3903374" y="2160589"/>
            <a:ext cx="6258535" cy="3967830"/>
            <a:chOff x="2505074" y="1930400"/>
            <a:chExt cx="6258535" cy="39678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B99F5E-BDAF-43E2-161D-F9FA45B24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05074" y="1930400"/>
              <a:ext cx="6258535" cy="396783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DF88ED-7176-070D-36B7-DE8C6727396B}"/>
                </a:ext>
              </a:extLst>
            </p:cNvPr>
            <p:cNvSpPr/>
            <p:nvPr/>
          </p:nvSpPr>
          <p:spPr>
            <a:xfrm>
              <a:off x="3200401" y="2695575"/>
              <a:ext cx="666750" cy="16192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CA0F7EB-B45A-8DDE-6068-C004075DAC58}"/>
                </a:ext>
              </a:extLst>
            </p:cNvPr>
            <p:cNvSpPr/>
            <p:nvPr/>
          </p:nvSpPr>
          <p:spPr>
            <a:xfrm>
              <a:off x="6238875" y="2466975"/>
              <a:ext cx="1638301" cy="228600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A9B4033-5B7A-F276-A482-2785F9430A8D}"/>
                </a:ext>
              </a:extLst>
            </p:cNvPr>
            <p:cNvSpPr/>
            <p:nvPr/>
          </p:nvSpPr>
          <p:spPr>
            <a:xfrm>
              <a:off x="3943350" y="4381500"/>
              <a:ext cx="704849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0174736-F892-5366-6FC5-9F19922322E9}"/>
                </a:ext>
              </a:extLst>
            </p:cNvPr>
            <p:cNvSpPr/>
            <p:nvPr/>
          </p:nvSpPr>
          <p:spPr>
            <a:xfrm>
              <a:off x="3943350" y="4638675"/>
              <a:ext cx="16859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A576EA6-D2D3-C857-A23F-FBDBBD9CBA55}"/>
                </a:ext>
              </a:extLst>
            </p:cNvPr>
            <p:cNvSpPr/>
            <p:nvPr/>
          </p:nvSpPr>
          <p:spPr>
            <a:xfrm>
              <a:off x="3943350" y="4895850"/>
              <a:ext cx="962025" cy="257175"/>
            </a:xfrm>
            <a:prstGeom prst="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8592AEFD-F9DF-322A-88C3-6A4DF374B635}"/>
              </a:ext>
            </a:extLst>
          </p:cNvPr>
          <p:cNvSpPr/>
          <p:nvPr/>
        </p:nvSpPr>
        <p:spPr>
          <a:xfrm>
            <a:off x="2116183" y="267974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A0210F-B24B-A541-42BB-009D649AB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37</a:t>
            </a:fld>
            <a:endParaRPr lang="pt-PT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BF01A4F2-477A-BED4-2A4E-C2CAC774465C}"/>
              </a:ext>
            </a:extLst>
          </p:cNvPr>
          <p:cNvSpPr/>
          <p:nvPr/>
        </p:nvSpPr>
        <p:spPr>
          <a:xfrm>
            <a:off x="3009779" y="311086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8164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OSINT - Photos</a:t>
            </a:r>
            <a:br>
              <a:rPr lang="en-US" dirty="0"/>
            </a:br>
            <a:r>
              <a:rPr lang="en-US" dirty="0"/>
              <a:t>	No Metadata but still lots of Information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Where was this image taken?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Have you been there?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When?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Date stamp on photo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Filename with date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Metadata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What else?</a:t>
            </a:r>
          </a:p>
          <a:p>
            <a:r>
              <a:rPr lang="en-US" dirty="0">
                <a:latin typeface="Amasis MT Pro" panose="020B0604020202020204" pitchFamily="18" charset="0"/>
              </a:rPr>
              <a:t>Image search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Identify the castle? 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CleanUp (</a:t>
            </a:r>
            <a:r>
              <a:rPr lang="en-US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AperiSolve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pic>
        <p:nvPicPr>
          <p:cNvPr id="5" name="Picture 4" descr="A picture containing building, sky, outdoor, old&#10;&#10;Description automatically generated">
            <a:extLst>
              <a:ext uri="{FF2B5EF4-FFF2-40B4-BE49-F238E27FC236}">
                <a16:creationId xmlns:a16="http://schemas.microsoft.com/office/drawing/2014/main" id="{C0C063E4-FD87-D9A1-B01C-B5F89C0284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319" y="1721016"/>
            <a:ext cx="6346556" cy="47599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03E46-9242-1F8D-D13A-5167BCDCE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38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755F17D7-84C2-93B6-D6D2-A7F5E0BC611F}"/>
              </a:ext>
            </a:extLst>
          </p:cNvPr>
          <p:cNvSpPr/>
          <p:nvPr/>
        </p:nvSpPr>
        <p:spPr>
          <a:xfrm>
            <a:off x="3113941" y="477167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A075596-ED76-D986-B2AE-5F4C3B356C98}"/>
              </a:ext>
            </a:extLst>
          </p:cNvPr>
          <p:cNvSpPr/>
          <p:nvPr/>
        </p:nvSpPr>
        <p:spPr>
          <a:xfrm>
            <a:off x="2579104" y="542792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780478B-ADB9-BE93-AE7A-2F530E323CDB}"/>
              </a:ext>
            </a:extLst>
          </p:cNvPr>
          <p:cNvSpPr/>
          <p:nvPr/>
        </p:nvSpPr>
        <p:spPr>
          <a:xfrm>
            <a:off x="2743827" y="575609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943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Street View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Street View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Identify house by address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Assess security (cameras, fences,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Parked cars (timeline, ...)</a:t>
            </a:r>
          </a:p>
          <a:p>
            <a:pPr lvl="1"/>
            <a:r>
              <a:rPr lang="pt-PT" sz="1800" dirty="0">
                <a:latin typeface="Amasis MT Pro" panose="020B0604020202020204" pitchFamily="18" charset="0"/>
              </a:rPr>
              <a:t>People’s habits/routines, timetables, ...</a:t>
            </a:r>
          </a:p>
          <a:p>
            <a:r>
              <a:rPr lang="pt-PT" dirty="0">
                <a:latin typeface="Amasis MT Pro" panose="020B0604020202020204" pitchFamily="18" charset="0"/>
              </a:rPr>
              <a:t>View the past – timeline (</a:t>
            </a:r>
            <a:r>
              <a:rPr lang="pt-PT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endParaRPr lang="pt-PT" sz="1000" dirty="0">
              <a:latin typeface="Amasis MT Pro" panose="020B0604020202020204" pitchFamily="18" charset="0"/>
            </a:endParaRPr>
          </a:p>
          <a:p>
            <a:r>
              <a:rPr lang="pt-PT" dirty="0">
                <a:latin typeface="Amasis MT Pro" panose="020B0604020202020204" pitchFamily="18" charset="0"/>
              </a:rPr>
              <a:t>Instant Street View (</a:t>
            </a:r>
            <a:r>
              <a:rPr lang="pt-PT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EDE96D7-3620-F0B8-D021-50D050639A37}"/>
              </a:ext>
            </a:extLst>
          </p:cNvPr>
          <p:cNvSpPr/>
          <p:nvPr/>
        </p:nvSpPr>
        <p:spPr>
          <a:xfrm>
            <a:off x="4049486" y="429332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8237EB-B82B-B41B-B0C5-28DCC6258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39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57802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Boring but necessary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Information in this presentation is intended for </a:t>
            </a:r>
            <a:r>
              <a:rPr lang="en-US" b="1" u="sng" cap="none" dirty="0">
                <a:latin typeface="Amasis MT Pro" panose="020B0604020202020204" pitchFamily="18" charset="0"/>
              </a:rPr>
              <a:t>educational and awareness purposes only</a:t>
            </a:r>
            <a:r>
              <a:rPr lang="en-US" cap="none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Live presentation</a:t>
            </a:r>
            <a:r>
              <a:rPr lang="en-US" dirty="0">
                <a:latin typeface="Amasis MT Pro" panose="020B0604020202020204" pitchFamily="18" charset="0"/>
              </a:rPr>
              <a:t>. Not a controlled environment and some contents may be inappropriate for some users.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dirty="0">
                <a:latin typeface="Amasis MT Pro" panose="020B0604020202020204" pitchFamily="18" charset="0"/>
              </a:rPr>
              <a:t>I accept no responsibility </a:t>
            </a:r>
            <a:r>
              <a:rPr lang="en-US" dirty="0">
                <a:latin typeface="Amasis MT Pro" panose="020B0604020202020204" pitchFamily="18" charset="0"/>
              </a:rPr>
              <a:t>in any kind for the use, misuse, downloading, viewing in whatever way the links in this presentation.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cap="none" dirty="0">
                <a:latin typeface="Amasis MT Pro" panose="020B0604020202020204" pitchFamily="18" charset="0"/>
              </a:rPr>
              <a:t>This presentation </a:t>
            </a:r>
            <a:r>
              <a:rPr lang="en-US" b="1" cap="none" dirty="0">
                <a:latin typeface="Amasis MT Pro" panose="020B0604020202020204" pitchFamily="18" charset="0"/>
              </a:rPr>
              <a:t>is not related </a:t>
            </a:r>
            <a:r>
              <a:rPr lang="en-US" cap="none" dirty="0">
                <a:latin typeface="Amasis MT Pro" panose="020B0604020202020204" pitchFamily="18" charset="0"/>
              </a:rPr>
              <a:t>to my work or employer.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1141AE-6C1C-9688-80DB-92B54D00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760790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</a:t>
            </a:r>
            <a:r>
              <a:rPr lang="pt-PT" dirty="0"/>
              <a:t>Maps and Satellites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4017214" cy="3880773"/>
          </a:xfrm>
        </p:spPr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Google Maps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Bing Maps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Wikimapia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Overpass Turbo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Wizard: </a:t>
            </a:r>
            <a:r>
              <a:rPr lang="en-US" dirty="0" err="1">
                <a:latin typeface="Amasis MT Pro" panose="020B0604020202020204" pitchFamily="18" charset="0"/>
              </a:rPr>
              <a:t>plant:source</a:t>
            </a:r>
            <a:r>
              <a:rPr lang="en-US" dirty="0">
                <a:latin typeface="Amasis MT Pro" panose="020B0604020202020204" pitchFamily="18" charset="0"/>
              </a:rPr>
              <a:t>=nuclear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 err="1">
                <a:latin typeface="Amasis MT Pro" panose="020B0604020202020204" pitchFamily="18" charset="0"/>
              </a:rPr>
              <a:t>DualMaps</a:t>
            </a:r>
            <a:r>
              <a:rPr lang="en-US" cap="none" dirty="0">
                <a:latin typeface="Amasis MT Pro" panose="020B0604020202020204" pitchFamily="18" charset="0"/>
              </a:rPr>
              <a:t>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sz="10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Tips, Tricks and Techniques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B89D0-4C12-04AD-0376-124682DCB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40</a:t>
            </a:fld>
            <a:endParaRPr lang="pt-PT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207E3191-E60C-7E0D-F733-7C86F6FB43D0}"/>
              </a:ext>
            </a:extLst>
          </p:cNvPr>
          <p:cNvSpPr/>
          <p:nvPr/>
        </p:nvSpPr>
        <p:spPr>
          <a:xfrm>
            <a:off x="3328289" y="388947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9BBE8EC-C897-6AE8-52B4-B829F75C40F6}"/>
              </a:ext>
            </a:extLst>
          </p:cNvPr>
          <p:cNvSpPr txBox="1">
            <a:spLocks/>
          </p:cNvSpPr>
          <p:nvPr/>
        </p:nvSpPr>
        <p:spPr>
          <a:xfrm>
            <a:off x="5645258" y="2160589"/>
            <a:ext cx="378154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masis MT Pro" panose="020B0604020202020204" pitchFamily="18" charset="0"/>
              </a:rPr>
              <a:t>Zoom Earth (</a:t>
            </a:r>
            <a:r>
              <a:rPr lang="en-US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>
                <a:latin typeface="Amasis MT Pro" panose="020B0604020202020204" pitchFamily="18" charset="0"/>
              </a:rPr>
              <a:t>)</a:t>
            </a:r>
          </a:p>
          <a:p>
            <a:r>
              <a:rPr lang="en-US">
                <a:latin typeface="Amasis MT Pro" panose="020B0604020202020204" pitchFamily="18" charset="0"/>
              </a:rPr>
              <a:t>Satellites Pro (</a:t>
            </a:r>
            <a:r>
              <a:rPr lang="en-US">
                <a:latin typeface="Amasis MT Pro" panose="020B0604020202020204" pitchFamily="18" charset="0"/>
                <a:hlinkClick r:id="rId10"/>
              </a:rPr>
              <a:t>link</a:t>
            </a:r>
            <a:r>
              <a:rPr lang="en-US">
                <a:latin typeface="Amasis MT Pro" panose="020B0604020202020204" pitchFamily="18" charset="0"/>
              </a:rPr>
              <a:t>)</a:t>
            </a:r>
          </a:p>
          <a:p>
            <a:r>
              <a:rPr lang="en-US">
                <a:latin typeface="Amasis MT Pro" panose="020B0604020202020204" pitchFamily="18" charset="0"/>
              </a:rPr>
              <a:t>World Imagery (</a:t>
            </a:r>
            <a:r>
              <a:rPr lang="en-US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>
                <a:latin typeface="Amasis MT Pro" panose="020B0604020202020204" pitchFamily="18" charset="0"/>
              </a:rPr>
              <a:t>Wayback (</a:t>
            </a:r>
            <a:r>
              <a:rPr lang="en-US" sz="1800">
                <a:latin typeface="Amasis MT Pro" panose="020B0604020202020204" pitchFamily="18" charset="0"/>
                <a:hlinkClick r:id="rId12"/>
              </a:rPr>
              <a:t>link</a:t>
            </a:r>
            <a:r>
              <a:rPr lang="en-US" sz="180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>
                <a:latin typeface="Amasis MT Pro" panose="020B0604020202020204" pitchFamily="18" charset="0"/>
              </a:rPr>
              <a:t>Wayback example (</a:t>
            </a:r>
            <a:r>
              <a:rPr lang="en-US" sz="1800">
                <a:latin typeface="Amasis MT Pro" panose="020B0604020202020204" pitchFamily="18" charset="0"/>
                <a:hlinkClick r:id="rId13"/>
              </a:rPr>
              <a:t>link</a:t>
            </a:r>
            <a:r>
              <a:rPr lang="en-US" sz="1800">
                <a:latin typeface="Amasis MT Pro" panose="020B0604020202020204" pitchFamily="18" charset="0"/>
              </a:rPr>
              <a:t>)</a:t>
            </a:r>
          </a:p>
          <a:p>
            <a:endParaRPr lang="pt-PT" sz="1000">
              <a:latin typeface="Amasis MT Pro" panose="020B0604020202020204" pitchFamily="18" charset="0"/>
            </a:endParaRPr>
          </a:p>
          <a:p>
            <a:r>
              <a:rPr lang="pt-PT">
                <a:latin typeface="Amasis MT Pro" panose="020B0604020202020204" pitchFamily="18" charset="0"/>
              </a:rPr>
              <a:t>View the past - timeline</a:t>
            </a:r>
            <a:endParaRPr lang="pt-PT" dirty="0">
              <a:latin typeface="Amasis MT Pro" panose="020B0604020202020204" pitchFamily="18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047DAA8-0434-00A6-5ABC-4DF9E99156DA}"/>
              </a:ext>
            </a:extLst>
          </p:cNvPr>
          <p:cNvSpPr/>
          <p:nvPr/>
        </p:nvSpPr>
        <p:spPr>
          <a:xfrm>
            <a:off x="8925660" y="388947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4838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OSINT MEMORY</a:t>
            </a:r>
            <a:br>
              <a:rPr lang="en-US" dirty="0"/>
            </a:br>
            <a:r>
              <a:rPr lang="en-US" dirty="0"/>
              <a:t>	Internet 	in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Wayback Machine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Example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Archive.is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Pages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Cached View (</a:t>
            </a:r>
            <a:r>
              <a:rPr lang="en-US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OldWeb.Today (</a:t>
            </a:r>
            <a:r>
              <a:rPr lang="en-US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Time Travel (</a:t>
            </a:r>
            <a:r>
              <a:rPr lang="en-US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Github commits </a:t>
            </a:r>
            <a:r>
              <a:rPr lang="en-US" cap="none" dirty="0">
                <a:latin typeface="Amasis MT Pro" panose="020B0604020202020204" pitchFamily="18" charset="0"/>
                <a:sym typeface="Wingdings" panose="05000000000000000000" pitchFamily="2" charset="2"/>
              </a:rPr>
              <a:t></a:t>
            </a:r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AC0FFEA7-56F8-56C2-9CD9-7DB4063C2883}"/>
              </a:ext>
            </a:extLst>
          </p:cNvPr>
          <p:cNvSpPr/>
          <p:nvPr/>
        </p:nvSpPr>
        <p:spPr>
          <a:xfrm>
            <a:off x="2820380" y="265851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5AEE8C-E3D4-FC94-D175-173BE19D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999771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03151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Is not a thing of the past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Troy Hunt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HaveIBeenPwned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Pwned websites (</a:t>
            </a:r>
            <a:r>
              <a:rPr lang="en-US" sz="18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Ashley Madison Breach 2015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When private data gets public</a:t>
            </a:r>
          </a:p>
          <a:p>
            <a:r>
              <a:rPr lang="en-US" dirty="0">
                <a:latin typeface="Amasis MT Pro" panose="020B0604020202020204" pitchFamily="18" charset="0"/>
              </a:rPr>
              <a:t>Piracy - Subtitles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Don’t think you can hide – </a:t>
            </a:r>
            <a:r>
              <a:rPr lang="en-US" sz="1800" b="1" cap="none" dirty="0">
                <a:latin typeface="Amasis MT Pro" panose="020B0604020202020204" pitchFamily="18" charset="0"/>
              </a:rPr>
              <a:t>Illegal activities are tracked</a:t>
            </a:r>
            <a:endParaRPr lang="en-US" sz="1800" b="1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Companies are leaking all your information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Compromised data: Dates of birth, Email addresses, Employers, Family structure, Genders, Income levels, Living costs, Marital statuses, Mothers maiden names, Names, Phone numbers, Physical addresses, Places of birth, Religions, Spouses names</a:t>
            </a:r>
            <a:endParaRPr lang="pt-PT" sz="1800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79AA6-46B4-8981-7A9F-CBB36BDA0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978803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Databreach</a:t>
            </a:r>
            <a:br>
              <a:rPr lang="en-US" dirty="0"/>
            </a:br>
            <a:r>
              <a:rPr lang="en-US" dirty="0"/>
              <a:t>	Company credentials ?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cap="none" dirty="0">
                <a:latin typeface="Amasis MT Pro" panose="020B0604020202020204" pitchFamily="18" charset="0"/>
              </a:rPr>
              <a:t>Source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Publicly available list of credentials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More than 10k credentials just for Bosch</a:t>
            </a:r>
          </a:p>
          <a:p>
            <a:r>
              <a:rPr lang="en-US" sz="1500" cap="none" dirty="0">
                <a:latin typeface="Amasis MT Pro" panose="020B0604020202020204" pitchFamily="18" charset="0"/>
              </a:rPr>
              <a:t>Information gathered</a:t>
            </a:r>
          </a:p>
          <a:p>
            <a:pPr lvl="1"/>
            <a:r>
              <a:rPr lang="en-US" sz="1500" dirty="0">
                <a:latin typeface="Amasis MT Pro" panose="020B0604020202020204" pitchFamily="18" charset="0"/>
              </a:rPr>
              <a:t>Rule of email/login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(FirstName.LastName)@(Country).(company).com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Rule of password complexity</a:t>
            </a:r>
          </a:p>
          <a:p>
            <a:pPr lvl="1"/>
            <a:r>
              <a:rPr lang="en-US" sz="1500" cap="none" dirty="0">
                <a:latin typeface="Amasis MT Pro" panose="020B0604020202020204" pitchFamily="18" charset="0"/>
              </a:rPr>
              <a:t>List of users</a:t>
            </a:r>
          </a:p>
          <a:p>
            <a:pPr lvl="2"/>
            <a:r>
              <a:rPr lang="en-US" sz="1500" dirty="0">
                <a:latin typeface="Amasis MT Pro" panose="020B0604020202020204" pitchFamily="18" charset="0"/>
              </a:rPr>
              <a:t>Phishing campaigns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Brute force</a:t>
            </a:r>
          </a:p>
          <a:p>
            <a:pPr lvl="2"/>
            <a:r>
              <a:rPr lang="en-US" sz="1500" cap="none" dirty="0">
                <a:latin typeface="Amasis MT Pro" panose="020B0604020202020204" pitchFamily="18" charset="0"/>
              </a:rPr>
              <a:t>Look for those users on Social Media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HaveIBeenPwned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58B861-2AB2-BADF-EDDB-A5972A4E9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44</a:t>
            </a:fld>
            <a:endParaRPr lang="pt-PT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017D085A-7943-3CB3-8A12-81352920C269}"/>
              </a:ext>
            </a:extLst>
          </p:cNvPr>
          <p:cNvSpPr/>
          <p:nvPr/>
        </p:nvSpPr>
        <p:spPr>
          <a:xfrm>
            <a:off x="3240258" y="616131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979A0F-32A4-5AD3-E711-C9803C4D2BF4}"/>
              </a:ext>
            </a:extLst>
          </p:cNvPr>
          <p:cNvGrpSpPr/>
          <p:nvPr/>
        </p:nvGrpSpPr>
        <p:grpSpPr>
          <a:xfrm>
            <a:off x="6636469" y="2526383"/>
            <a:ext cx="4099249" cy="3401857"/>
            <a:chOff x="6339840" y="1786956"/>
            <a:chExt cx="3239282" cy="4379674"/>
          </a:xfrm>
        </p:grpSpPr>
        <p:pic>
          <p:nvPicPr>
            <p:cNvPr id="6" name="Content Placeholder 7">
              <a:extLst>
                <a:ext uri="{FF2B5EF4-FFF2-40B4-BE49-F238E27FC236}">
                  <a16:creationId xmlns:a16="http://schemas.microsoft.com/office/drawing/2014/main" id="{E666AA62-80E5-AF46-224F-7558AD351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39840" y="1997855"/>
              <a:ext cx="3239282" cy="416877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30767D-E0CB-8B7D-B175-9FD8FC37D27E}"/>
                </a:ext>
              </a:extLst>
            </p:cNvPr>
            <p:cNvSpPr/>
            <p:nvPr/>
          </p:nvSpPr>
          <p:spPr>
            <a:xfrm>
              <a:off x="6339840" y="2001347"/>
              <a:ext cx="179070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9BD8FC8-21EA-D5B1-2F90-3BF24F56C412}"/>
                </a:ext>
              </a:extLst>
            </p:cNvPr>
            <p:cNvSpPr/>
            <p:nvPr/>
          </p:nvSpPr>
          <p:spPr>
            <a:xfrm>
              <a:off x="8138160" y="1997855"/>
              <a:ext cx="802520" cy="144002"/>
            </a:xfrm>
            <a:prstGeom prst="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ED78539-BF7F-34E6-CD37-CB0761096B8D}"/>
                </a:ext>
              </a:extLst>
            </p:cNvPr>
            <p:cNvSpPr txBox="1"/>
            <p:nvPr/>
          </p:nvSpPr>
          <p:spPr>
            <a:xfrm>
              <a:off x="6780019" y="1801143"/>
              <a:ext cx="1066800" cy="194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Email/Login</a:t>
              </a:r>
              <a:endParaRPr lang="pt-PT" sz="72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11D28F-7238-D382-54CE-83A2362BD454}"/>
                </a:ext>
              </a:extLst>
            </p:cNvPr>
            <p:cNvSpPr txBox="1"/>
            <p:nvPr/>
          </p:nvSpPr>
          <p:spPr>
            <a:xfrm>
              <a:off x="8138160" y="1786956"/>
              <a:ext cx="1066800" cy="194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" dirty="0">
                  <a:solidFill>
                    <a:srgbClr val="FF0000"/>
                  </a:solidFill>
                  <a:latin typeface="Amasis MT Pro" panose="02040504050005020304" pitchFamily="18" charset="0"/>
                </a:rPr>
                <a:t>Password</a:t>
              </a:r>
              <a:endParaRPr lang="pt-PT" sz="720" dirty="0">
                <a:solidFill>
                  <a:srgbClr val="FF0000"/>
                </a:solidFill>
                <a:latin typeface="Amasis MT Pro" panose="020405040500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31372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34FE83-E951-C119-2E39-5AD0B370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32257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 - Images</a:t>
            </a:r>
            <a:endParaRPr lang="pt-P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6E4B95-CDD9-A45D-D59F-0B7E5EE103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2163765"/>
            <a:ext cx="3581900" cy="2019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C17D9E-A7A9-87CE-6463-62A1EE1EF1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991" y="4164293"/>
            <a:ext cx="3543795" cy="2607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C95F95-732E-46A0-F78A-9C6E70D38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895" y="4163147"/>
            <a:ext cx="3349434" cy="26091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FB7B03-0E1E-0AE0-E162-7613409333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1991" y="2163765"/>
            <a:ext cx="3543795" cy="20195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087526D-FE0E-6637-B73B-E79587230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9100" y="4290857"/>
            <a:ext cx="3543795" cy="22196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87201B9-91C1-74C2-5869-77F21082AB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9234" y="2173291"/>
            <a:ext cx="3543795" cy="200052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61BF1F-DF40-2AE5-26CB-BFB34F34B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595954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Industrial Control Systems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Industrial Control Systems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endParaRPr lang="en-US" cap="none" dirty="0">
              <a:latin typeface="Amasis MT Pro" panose="020B0604020202020204" pitchFamily="18" charset="0"/>
            </a:endParaRPr>
          </a:p>
          <a:p>
            <a:endParaRPr lang="pt-PT" cap="none" dirty="0">
              <a:latin typeface="Amasis MT Pro" panose="020B060402020202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A0340C-A785-8D5C-965E-7C326C834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1178" y="3152598"/>
            <a:ext cx="3553321" cy="2686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3871F0-45FE-C998-8F6E-754CDE125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4126" y="1175966"/>
            <a:ext cx="3562847" cy="53252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0C571F-B08F-3EFF-FB55-F3E441E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388" y="3152598"/>
            <a:ext cx="3496163" cy="261021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645B37-AC69-4E1F-D313-2287FB07B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84601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90ED-7D18-7FD1-7069-236D0B7B8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Shodan</a:t>
            </a:r>
            <a:br>
              <a:rPr lang="en-US" dirty="0"/>
            </a:br>
            <a:r>
              <a:rPr lang="en-US" dirty="0"/>
              <a:t>	Internet of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E781-C088-BA67-AD22-58927C520D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Internet Exposure Observatory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Exposure  Dashboard </a:t>
            </a:r>
            <a:r>
              <a:rPr lang="en-US" cap="none" dirty="0">
                <a:latin typeface="Amasis MT Pro" panose="020B0604020202020204" pitchFamily="18" charset="0"/>
              </a:rPr>
              <a:t>(</a:t>
            </a:r>
            <a:r>
              <a:rPr lang="en-US" cap="none" dirty="0">
                <a:latin typeface="Amasis MT Pro" panose="020B0604020202020204" pitchFamily="18" charset="0"/>
                <a:hlinkClick r:id="rId2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Explore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explore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Images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images (</a:t>
            </a:r>
            <a:r>
              <a:rPr lang="en-US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cap="none" dirty="0">
                <a:latin typeface="Amasis MT Pro" panose="020B0604020202020204" pitchFamily="18" charset="0"/>
              </a:rPr>
              <a:t>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Shodan maps (</a:t>
            </a:r>
            <a:r>
              <a:rPr lang="en-US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3AB91-3F56-A0E3-7CEA-AFE86F61CE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847132" cy="3880773"/>
          </a:xfrm>
        </p:spPr>
        <p:txBody>
          <a:bodyPr>
            <a:norm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Remote Desktop (</a:t>
            </a:r>
            <a:r>
              <a:rPr lang="en-US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Total results: 3,482,756</a:t>
            </a:r>
            <a:endParaRPr lang="en-US" cap="none" dirty="0">
              <a:latin typeface="Amasis MT Pro" panose="020B0604020202020204" pitchFamily="18" charset="0"/>
            </a:endParaRP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Braga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en-US" cap="none" dirty="0">
              <a:latin typeface="Amasis MT Pro" panose="020B0604020202020204" pitchFamily="18" charset="0"/>
            </a:endParaRPr>
          </a:p>
          <a:p>
            <a:r>
              <a:rPr lang="pt-PT" cap="none" dirty="0">
                <a:latin typeface="Amasis MT Pro" panose="020B0604020202020204" pitchFamily="18" charset="0"/>
              </a:rPr>
              <a:t>Imagens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Braga </a:t>
            </a:r>
            <a:r>
              <a:rPr lang="pt-PT" dirty="0">
                <a:latin typeface="Amasis MT Pro" panose="020B0604020202020204" pitchFamily="18" charset="0"/>
              </a:rPr>
              <a:t>(</a:t>
            </a:r>
            <a:r>
              <a:rPr lang="pt-PT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VNC </a:t>
            </a:r>
            <a:r>
              <a:rPr lang="pt-PT" cap="none" dirty="0" err="1">
                <a:latin typeface="Amasis MT Pro" panose="020B0604020202020204" pitchFamily="18" charset="0"/>
              </a:rPr>
              <a:t>Remote</a:t>
            </a:r>
            <a:r>
              <a:rPr lang="pt-PT" cap="none" dirty="0">
                <a:latin typeface="Amasis MT Pro" panose="020B0604020202020204" pitchFamily="18" charset="0"/>
              </a:rPr>
              <a:t> Access </a:t>
            </a:r>
            <a:r>
              <a:rPr lang="pt-PT" cap="none" dirty="0" err="1">
                <a:latin typeface="Amasis MT Pro" panose="020B0604020202020204" pitchFamily="18" charset="0"/>
              </a:rPr>
              <a:t>and</a:t>
            </a:r>
            <a:r>
              <a:rPr lang="pt-PT" cap="none" dirty="0">
                <a:latin typeface="Amasis MT Pro" panose="020B0604020202020204" pitchFamily="18" charset="0"/>
              </a:rPr>
              <a:t> </a:t>
            </a:r>
            <a:r>
              <a:rPr lang="pt-PT" cap="none" dirty="0" err="1">
                <a:latin typeface="Amasis MT Pro" panose="020B0604020202020204" pitchFamily="18" charset="0"/>
              </a:rPr>
              <a:t>Loggedin</a:t>
            </a:r>
            <a:r>
              <a:rPr lang="pt-PT" cap="none" dirty="0">
                <a:latin typeface="Amasis MT Pro" panose="020B0604020202020204" pitchFamily="18" charset="0"/>
              </a:rPr>
              <a:t> (</a:t>
            </a:r>
            <a:r>
              <a:rPr lang="pt-PT" cap="non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dirty="0" err="1">
                <a:latin typeface="Amasis MT Pro" panose="020B0604020202020204" pitchFamily="18" charset="0"/>
              </a:rPr>
              <a:t>Authentication</a:t>
            </a:r>
            <a:r>
              <a:rPr lang="pt-PT" dirty="0">
                <a:latin typeface="Amasis MT Pro" panose="020B0604020202020204" pitchFamily="18" charset="0"/>
              </a:rPr>
              <a:t> </a:t>
            </a:r>
            <a:r>
              <a:rPr lang="pt-PT" dirty="0" err="1">
                <a:latin typeface="Amasis MT Pro" panose="020B0604020202020204" pitchFamily="18" charset="0"/>
              </a:rPr>
              <a:t>Disabled</a:t>
            </a:r>
            <a:r>
              <a:rPr lang="pt-PT" dirty="0">
                <a:latin typeface="Amasis MT Pro" panose="020B0604020202020204" pitchFamily="18" charset="0"/>
              </a:rPr>
              <a:t> 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Portugal (</a:t>
            </a:r>
            <a:r>
              <a:rPr lang="pt-PT" cap="none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cap="none" dirty="0">
                <a:latin typeface="Amasis MT Pro" panose="020B0604020202020204" pitchFamily="18" charset="0"/>
              </a:rPr>
              <a:t>Primavera (</a:t>
            </a:r>
            <a:r>
              <a:rPr lang="pt-PT" cap="none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pt-PT" cap="none" dirty="0">
                <a:latin typeface="Amasis MT Pro" panose="020B0604020202020204" pitchFamily="18" charset="0"/>
              </a:rPr>
              <a:t>Contabilidade (</a:t>
            </a:r>
            <a:r>
              <a:rPr lang="pt-PT" cap="none" dirty="0">
                <a:latin typeface="Amasis MT Pro" panose="020B0604020202020204" pitchFamily="18" charset="0"/>
                <a:hlinkClick r:id="rId12"/>
              </a:rPr>
              <a:t>link</a:t>
            </a:r>
            <a:r>
              <a:rPr lang="pt-PT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04AFAD-E0A3-8C52-DB83-B545CBBB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48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3CE4A02-3247-44D0-24C1-88C09375F9F2}"/>
              </a:ext>
            </a:extLst>
          </p:cNvPr>
          <p:cNvSpPr/>
          <p:nvPr/>
        </p:nvSpPr>
        <p:spPr>
          <a:xfrm>
            <a:off x="7007816" y="29739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A6FB2F7-3247-88C4-100B-4099016275A3}"/>
              </a:ext>
            </a:extLst>
          </p:cNvPr>
          <p:cNvSpPr/>
          <p:nvPr/>
        </p:nvSpPr>
        <p:spPr>
          <a:xfrm>
            <a:off x="9588760" y="418073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57C78578-85B7-F70F-4599-57EDBBE62CCE}"/>
              </a:ext>
            </a:extLst>
          </p:cNvPr>
          <p:cNvSpPr/>
          <p:nvPr/>
        </p:nvSpPr>
        <p:spPr>
          <a:xfrm>
            <a:off x="7224813" y="49551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8E4C378F-21E3-67D3-1528-B0392A9F6A89}"/>
              </a:ext>
            </a:extLst>
          </p:cNvPr>
          <p:cNvSpPr/>
          <p:nvPr/>
        </p:nvSpPr>
        <p:spPr>
          <a:xfrm>
            <a:off x="7513536" y="5692294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885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you start OSINTing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Don’t get under the spotlight.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49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23679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Disclaimer</a:t>
            </a:r>
            <a:br>
              <a:rPr lang="en-US" dirty="0"/>
            </a:br>
            <a:r>
              <a:rPr lang="en-US" dirty="0"/>
              <a:t>	Avoid illegal activities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Some links, websites, software or other items listed may or </a:t>
            </a:r>
            <a:r>
              <a:rPr lang="en-US" b="1" dirty="0">
                <a:latin typeface="Amasis MT Pro" panose="020B0604020202020204" pitchFamily="18" charset="0"/>
              </a:rPr>
              <a:t>may not be legal</a:t>
            </a:r>
            <a:r>
              <a:rPr lang="en-US" dirty="0">
                <a:latin typeface="Amasis MT Pro" panose="020B0604020202020204" pitchFamily="18" charset="0"/>
              </a:rPr>
              <a:t>, illegal, a felony, misdemeanor, or worse, in your country.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Please make sure that you are </a:t>
            </a:r>
            <a:r>
              <a:rPr lang="en-US" b="1" dirty="0">
                <a:latin typeface="Amasis MT Pro" panose="020B0604020202020204" pitchFamily="18" charset="0"/>
              </a:rPr>
              <a:t>allowed</a:t>
            </a:r>
            <a:r>
              <a:rPr lang="en-US" dirty="0">
                <a:latin typeface="Amasis MT Pro" panose="020B0604020202020204" pitchFamily="18" charset="0"/>
              </a:rPr>
              <a:t> to browse the websites, download links and software </a:t>
            </a:r>
            <a:r>
              <a:rPr lang="en-US" b="1" dirty="0">
                <a:latin typeface="Amasis MT Pro" panose="020B0604020202020204" pitchFamily="18" charset="0"/>
              </a:rPr>
              <a:t>BEFORE USING</a:t>
            </a:r>
            <a:r>
              <a:rPr lang="en-US" dirty="0">
                <a:latin typeface="Amasis MT Pro" panose="020B0604020202020204" pitchFamily="18" charset="0"/>
              </a:rPr>
              <a:t>!</a:t>
            </a:r>
          </a:p>
          <a:p>
            <a:pPr marL="0" indent="0">
              <a:spcBef>
                <a:spcPts val="600"/>
              </a:spcBef>
              <a:buNone/>
            </a:pPr>
            <a:endParaRPr lang="en-US" sz="1000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Ignorance about laws or rules is </a:t>
            </a:r>
            <a:r>
              <a:rPr lang="en-US" b="1" dirty="0">
                <a:latin typeface="Amasis MT Pro" panose="020B0604020202020204" pitchFamily="18" charset="0"/>
              </a:rPr>
              <a:t>no excuse</a:t>
            </a:r>
            <a:r>
              <a:rPr lang="en-US" dirty="0">
                <a:latin typeface="Amasis MT Pro" panose="020B0604020202020204" pitchFamily="18" charset="0"/>
              </a:rPr>
              <a:t> for illegal activities or wrongdoing.</a:t>
            </a:r>
          </a:p>
          <a:p>
            <a:pPr marL="0" indent="0">
              <a:spcBef>
                <a:spcPts val="600"/>
              </a:spcBef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dirty="0">
                <a:latin typeface="Amasis MT Pro" panose="020B0604020202020204" pitchFamily="18" charset="0"/>
              </a:rPr>
              <a:t>Illegal activities may get you in </a:t>
            </a:r>
            <a:r>
              <a:rPr lang="en-US" b="1" dirty="0">
                <a:latin typeface="Amasis MT Pro" panose="020B0604020202020204" pitchFamily="18" charset="0"/>
              </a:rPr>
              <a:t>trouble or arrested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  <a:p>
            <a:pPr>
              <a:spcBef>
                <a:spcPts val="600"/>
              </a:spcBef>
            </a:pPr>
            <a:endParaRPr lang="en-US" dirty="0">
              <a:latin typeface="Amasis MT Pro" panose="020B0604020202020204" pitchFamily="18" charset="0"/>
            </a:endParaRPr>
          </a:p>
          <a:p>
            <a:pPr>
              <a:spcBef>
                <a:spcPts val="600"/>
              </a:spcBef>
            </a:pPr>
            <a:r>
              <a:rPr lang="en-US" b="1" u="sng" dirty="0">
                <a:latin typeface="Amasis MT Pro" panose="020B0604020202020204" pitchFamily="18" charset="0"/>
              </a:rPr>
              <a:t>Always check what is legal, and what laws apply</a:t>
            </a:r>
            <a:r>
              <a:rPr lang="en-US" dirty="0">
                <a:latin typeface="Amasis MT Pro" panose="020B0604020202020204" pitchFamily="18" charset="0"/>
              </a:rPr>
              <a:t>.</a:t>
            </a:r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B836F64-0E6E-DC2E-1AAA-A81C61462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02" y="2062975"/>
            <a:ext cx="2754575" cy="3701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62853B-FB02-BF3A-EB39-86B7BB887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29206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Notes</a:t>
            </a:r>
            <a:br>
              <a:rPr lang="en-US" dirty="0"/>
            </a:br>
            <a:r>
              <a:rPr lang="en-US" dirty="0"/>
              <a:t>	My notes and some links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My OSINT notes (</a:t>
            </a:r>
            <a:r>
              <a:rPr lang="en-US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OSINT (</a:t>
            </a:r>
            <a:r>
              <a:rPr lang="en-US" dirty="0">
                <a:latin typeface="Amasis MT Pro" panose="020B0604020202020204" pitchFamily="18" charset="0"/>
                <a:hlinkClick r:id="rId4"/>
              </a:rPr>
              <a:t>Presentation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Awareness (</a:t>
            </a:r>
            <a:r>
              <a:rPr lang="en-US" dirty="0">
                <a:latin typeface="Amasis MT Pro" panose="020B0604020202020204" pitchFamily="18" charset="0"/>
                <a:hlinkClick r:id="rId5"/>
              </a:rPr>
              <a:t>Presentation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Sofia Santos - How to do a small OSINT investigation (</a:t>
            </a:r>
            <a:r>
              <a:rPr lang="en-US" dirty="0">
                <a:latin typeface="Amasis MT Pro" panose="020B0604020202020204" pitchFamily="18" charset="0"/>
                <a:hlinkClick r:id="rId6"/>
              </a:rPr>
              <a:t>blog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7"/>
              </a:rPr>
              <a:t>video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Michael </a:t>
            </a:r>
            <a:r>
              <a:rPr lang="en-US" dirty="0" err="1">
                <a:latin typeface="Amasis MT Pro" panose="020B0604020202020204" pitchFamily="18" charset="0"/>
              </a:rPr>
              <a:t>Bazzel</a:t>
            </a:r>
            <a:r>
              <a:rPr lang="en-US" dirty="0">
                <a:latin typeface="Amasis MT Pro" panose="020B0604020202020204" pitchFamily="18" charset="0"/>
              </a:rPr>
              <a:t> – </a:t>
            </a:r>
            <a:r>
              <a:rPr lang="en-US" dirty="0" err="1">
                <a:latin typeface="Amasis MT Pro" panose="020B0604020202020204" pitchFamily="18" charset="0"/>
              </a:rPr>
              <a:t>IntelTechniques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9"/>
              </a:rPr>
              <a:t>book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0"/>
              </a:rPr>
              <a:t>magazine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Combine (</a:t>
            </a:r>
            <a:r>
              <a:rPr lang="en-US" dirty="0">
                <a:latin typeface="Amasis MT Pro" panose="020B0604020202020204" pitchFamily="18" charset="0"/>
                <a:hlinkClick r:id="rId11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2"/>
              </a:rPr>
              <a:t>bookmarks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Dojo (</a:t>
            </a:r>
            <a:r>
              <a:rPr lang="en-US" dirty="0">
                <a:latin typeface="Amasis MT Pro" panose="020B0604020202020204" pitchFamily="18" charset="0"/>
                <a:hlinkClick r:id="rId13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OSINTCurio.us (</a:t>
            </a:r>
            <a:r>
              <a:rPr lang="en-US" dirty="0">
                <a:latin typeface="Amasis MT Pro" panose="020B0604020202020204" pitchFamily="18" charset="0"/>
                <a:hlinkClick r:id="rId14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OSINT Techniques (</a:t>
            </a:r>
            <a:r>
              <a:rPr lang="en-US" dirty="0">
                <a:latin typeface="Amasis MT Pro" panose="020B0604020202020204" pitchFamily="18" charset="0"/>
                <a:hlinkClick r:id="rId15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Start.me pages (</a:t>
            </a:r>
            <a:r>
              <a:rPr lang="en-US" dirty="0">
                <a:latin typeface="Amasis MT Pro" panose="020B0604020202020204" pitchFamily="18" charset="0"/>
                <a:hlinkClick r:id="rId16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 (</a:t>
            </a:r>
            <a:r>
              <a:rPr lang="en-US" dirty="0">
                <a:latin typeface="Amasis MT Pro" panose="020B0604020202020204" pitchFamily="18" charset="0"/>
                <a:hlinkClick r:id="rId17"/>
              </a:rPr>
              <a:t>example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 err="1">
                <a:latin typeface="Amasis MT Pro" panose="020B0604020202020204" pitchFamily="18" charset="0"/>
              </a:rPr>
              <a:t>Technisette</a:t>
            </a:r>
            <a:r>
              <a:rPr lang="en-US" dirty="0">
                <a:latin typeface="Amasis MT Pro" panose="020B0604020202020204" pitchFamily="18" charset="0"/>
              </a:rPr>
              <a:t> (</a:t>
            </a:r>
            <a:r>
              <a:rPr lang="en-US" dirty="0">
                <a:latin typeface="Amasis MT Pro" panose="020B0604020202020204" pitchFamily="18" charset="0"/>
                <a:hlinkClick r:id="rId18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Open Source Intelligence Tools and Resources Handbook 2020 (</a:t>
            </a:r>
            <a:r>
              <a:rPr lang="en-US" dirty="0">
                <a:latin typeface="Amasis MT Pro" panose="020B0604020202020204" pitchFamily="18" charset="0"/>
                <a:hlinkClick r:id="rId19"/>
              </a:rPr>
              <a:t>link</a:t>
            </a:r>
            <a:r>
              <a:rPr lang="en-US" dirty="0">
                <a:latin typeface="Amasis MT Pro" panose="020B0604020202020204" pitchFamily="18" charset="0"/>
              </a:rPr>
              <a:t>)</a:t>
            </a:r>
            <a:endParaRPr lang="pt-PT" cap="none" dirty="0">
              <a:latin typeface="Amasis MT Pro" panose="020B0604020202020204" pitchFamily="18" charset="0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9E2CCBCC-3FE3-4A26-A9B8-3EB642D56364}"/>
              </a:ext>
            </a:extLst>
          </p:cNvPr>
          <p:cNvSpPr/>
          <p:nvPr/>
        </p:nvSpPr>
        <p:spPr>
          <a:xfrm>
            <a:off x="3026228" y="219274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FCAD3-250C-11F7-F363-006870A1E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50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2425C37-8BA3-189A-8A19-47BFC265F743}"/>
              </a:ext>
            </a:extLst>
          </p:cNvPr>
          <p:cNvSpPr/>
          <p:nvPr/>
        </p:nvSpPr>
        <p:spPr>
          <a:xfrm>
            <a:off x="3691812" y="4976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7150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CTF</a:t>
            </a:r>
            <a:br>
              <a:rPr lang="en-US" dirty="0"/>
            </a:br>
            <a:r>
              <a:rPr lang="en-US" dirty="0"/>
              <a:t>	Capture The Flag &amp; Challenges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cap="none" dirty="0">
                <a:latin typeface="Amasis MT Pro" panose="020B0604020202020204" pitchFamily="18" charset="0"/>
              </a:rPr>
              <a:t>TraceLabs CTF (</a:t>
            </a:r>
            <a:r>
              <a:rPr lang="sv-SE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 (</a:t>
            </a:r>
            <a:r>
              <a:rPr lang="sv-SE" cap="none" dirty="0">
                <a:latin typeface="Amasis MT Pro" panose="020B0604020202020204" pitchFamily="18" charset="0"/>
                <a:hlinkClick r:id="rId4"/>
              </a:rPr>
              <a:t>notes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Hacktoria (</a:t>
            </a:r>
            <a:r>
              <a:rPr lang="sv-SE" cap="none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 (</a:t>
            </a:r>
            <a:r>
              <a:rPr lang="sv-SE" cap="none" dirty="0">
                <a:latin typeface="Amasis MT Pro" panose="020B0604020202020204" pitchFamily="18" charset="0"/>
                <a:hlinkClick r:id="rId6"/>
              </a:rPr>
              <a:t>notes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Cyber Detective CTF (</a:t>
            </a:r>
            <a:r>
              <a:rPr lang="sv-SE" cap="none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cap="none" dirty="0">
                <a:latin typeface="Amasis MT Pro" panose="020B0604020202020204" pitchFamily="18" charset="0"/>
              </a:rPr>
              <a:t>Cyber Investigator CTF (</a:t>
            </a:r>
            <a:r>
              <a:rPr lang="sv-SE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sv-SE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sv-SE" dirty="0">
                <a:latin typeface="Amasis MT Pro" panose="020B0604020202020204" pitchFamily="18" charset="0"/>
              </a:rPr>
              <a:t>TryHackMe (</a:t>
            </a:r>
            <a:r>
              <a:rPr lang="sv-SE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sv-SE" dirty="0">
                <a:latin typeface="Amasis MT Pro" panose="020B0604020202020204" pitchFamily="18" charset="0"/>
              </a:rPr>
              <a:t>Search for OSINT (</a:t>
            </a:r>
            <a:r>
              <a:rPr lang="sv-SE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 (</a:t>
            </a:r>
            <a:r>
              <a:rPr lang="sv-SE" dirty="0">
                <a:latin typeface="Amasis MT Pro" panose="020B0604020202020204" pitchFamily="18" charset="0"/>
                <a:hlinkClick r:id="rId11"/>
              </a:rPr>
              <a:t>notes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Blue Team Labs Online - Cyber Range</a:t>
            </a:r>
            <a:r>
              <a:rPr lang="sv-SE" dirty="0">
                <a:latin typeface="Amasis MT Pro" panose="020B0604020202020204" pitchFamily="18" charset="0"/>
              </a:rPr>
              <a:t> (</a:t>
            </a:r>
            <a:r>
              <a:rPr lang="sv-SE" dirty="0">
                <a:latin typeface="Amasis MT Pro" panose="020B0604020202020204" pitchFamily="18" charset="0"/>
                <a:hlinkClick r:id="rId12"/>
              </a:rPr>
              <a:t>link</a:t>
            </a:r>
            <a:r>
              <a:rPr lang="sv-SE" dirty="0">
                <a:latin typeface="Amasis MT Pro" panose="020B0604020202020204" pitchFamily="18" charset="0"/>
              </a:rPr>
              <a:t>)</a:t>
            </a:r>
          </a:p>
          <a:p>
            <a:endParaRPr lang="sv-SE" cap="none" dirty="0">
              <a:latin typeface="Amasis MT Pro" panose="020B06040202020202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5DAD61-A2D7-2BC3-D646-5B5956F6C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1787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</a:t>
            </a:r>
            <a:br>
              <a:rPr lang="en-US" dirty="0"/>
            </a:br>
            <a:r>
              <a:rPr lang="en-US" dirty="0"/>
              <a:t>	Tools &amp; more tools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pt-PT" sz="1700" cap="none" dirty="0">
                <a:latin typeface="Amasis MT Pro" panose="020B0604020202020204" pitchFamily="18" charset="0"/>
              </a:rPr>
              <a:t>OSINT FRAMEWORK (</a:t>
            </a:r>
            <a:r>
              <a:rPr lang="pt-PT" sz="17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pt-PT" sz="17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pt-PT" sz="1500" dirty="0">
                <a:latin typeface="Amasis MT Pro" panose="020B0604020202020204" pitchFamily="18" charset="0"/>
              </a:rPr>
              <a:t>Yups, only one link is all it takes. But others worth mentioning.</a:t>
            </a:r>
          </a:p>
          <a:p>
            <a:endParaRPr lang="pt-PT" sz="1700" dirty="0">
              <a:latin typeface="Amasis MT Pro" panose="020B0604020202020204" pitchFamily="18" charset="0"/>
            </a:endParaRPr>
          </a:p>
          <a:p>
            <a:r>
              <a:rPr lang="pt-PT" sz="1700" dirty="0">
                <a:latin typeface="Amasis MT Pro" panose="020B0604020202020204" pitchFamily="18" charset="0"/>
              </a:rPr>
              <a:t>OSINT4ALL (</a:t>
            </a:r>
            <a:r>
              <a:rPr lang="pt-PT" sz="1700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Intel Techniques (</a:t>
            </a:r>
            <a:r>
              <a:rPr lang="pt-PT" sz="17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OSINT Techniques (</a:t>
            </a:r>
            <a:r>
              <a:rPr lang="pt-PT" sz="1700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Technisette (</a:t>
            </a:r>
            <a:r>
              <a:rPr lang="pt-PT" sz="17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Cyber Detective (</a:t>
            </a:r>
            <a:r>
              <a:rPr lang="pt-PT" sz="1700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OSINT Link (</a:t>
            </a:r>
            <a:r>
              <a:rPr lang="pt-PT" sz="1700" dirty="0">
                <a:latin typeface="Amasis MT Pro" panose="020B0604020202020204" pitchFamily="18" charset="0"/>
                <a:hlinkClick r:id="rId9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r>
              <a:rPr lang="pt-PT" sz="1700" dirty="0">
                <a:latin typeface="Amasis MT Pro" panose="020B0604020202020204" pitchFamily="18" charset="0"/>
              </a:rPr>
              <a:t>Aware Online (</a:t>
            </a:r>
            <a:r>
              <a:rPr lang="pt-PT" sz="1700" dirty="0">
                <a:latin typeface="Amasis MT Pro" panose="020B0604020202020204" pitchFamily="18" charset="0"/>
                <a:hlinkClick r:id="rId10"/>
              </a:rPr>
              <a:t>link</a:t>
            </a:r>
            <a:r>
              <a:rPr lang="pt-PT" sz="1700" dirty="0">
                <a:latin typeface="Amasis MT Pro" panose="020B0604020202020204" pitchFamily="18" charset="0"/>
              </a:rPr>
              <a:t>)</a:t>
            </a:r>
          </a:p>
          <a:p>
            <a:endParaRPr lang="pt-PT" sz="1700" cap="none" dirty="0">
              <a:latin typeface="Amasis MT Pro" panose="020B06040202020202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8142DBF-EF46-47FB-B0AB-87B19B32D112}"/>
              </a:ext>
            </a:extLst>
          </p:cNvPr>
          <p:cNvSpPr/>
          <p:nvPr/>
        </p:nvSpPr>
        <p:spPr>
          <a:xfrm>
            <a:off x="3762103" y="2264228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90A23-554C-F3E5-94E6-794322DB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52</a:t>
            </a:fld>
            <a:endParaRPr lang="pt-PT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01E579-DD76-D3E1-3767-162D4F52D0D9}"/>
              </a:ext>
            </a:extLst>
          </p:cNvPr>
          <p:cNvSpPr/>
          <p:nvPr/>
        </p:nvSpPr>
        <p:spPr>
          <a:xfrm>
            <a:off x="2917998" y="342900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52EA849-CDDF-B4CB-40FC-93CCC7BB7EE3}"/>
              </a:ext>
            </a:extLst>
          </p:cNvPr>
          <p:cNvSpPr/>
          <p:nvPr/>
        </p:nvSpPr>
        <p:spPr>
          <a:xfrm>
            <a:off x="3266340" y="376801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7419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information important?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385C0-A5D5-5703-1A39-FC2D329C5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925782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    AITI – Brunei Darussalam</a:t>
            </a:r>
            <a:br>
              <a:rPr lang="en-US" dirty="0"/>
            </a:br>
            <a:r>
              <a:rPr lang="en-US" sz="4000" dirty="0"/>
              <a:t>	</a:t>
            </a:r>
            <a:r>
              <a:rPr lang="en-US" sz="2000" dirty="0">
                <a:hlinkClick r:id="rId5"/>
              </a:rPr>
              <a:t>Authority for Info-communications Technology Industry of Brunei Darussalam</a:t>
            </a:r>
            <a:endParaRPr lang="pt-PT" dirty="0"/>
          </a:p>
        </p:txBody>
      </p:sp>
      <p:pic>
        <p:nvPicPr>
          <p:cNvPr id="5" name="314522406_1146864259269116_8974757756452469491_n">
            <a:hlinkClick r:id="" action="ppaction://media"/>
            <a:extLst>
              <a:ext uri="{FF2B5EF4-FFF2-40B4-BE49-F238E27FC236}">
                <a16:creationId xmlns:a16="http://schemas.microsoft.com/office/drawing/2014/main" id="{9097FF13-AFD4-0146-B2FA-DD79357E041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06187" y="1930400"/>
            <a:ext cx="6938962" cy="38814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54</a:t>
            </a:fld>
            <a:endParaRPr lang="pt-PT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24666A0-9D13-EB04-DAC7-C6778D7374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86796" y="618931"/>
            <a:ext cx="98107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61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	Deutsche Telekom</a:t>
            </a:r>
            <a:br>
              <a:rPr lang="en-US" dirty="0"/>
            </a:br>
            <a:r>
              <a:rPr lang="en-US" dirty="0"/>
              <a:t>	Message from Ella | Without Consent</a:t>
            </a:r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4C4E4C-7FAA-1021-D27C-95740120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55</a:t>
            </a:fld>
            <a:endParaRPr lang="pt-PT"/>
          </a:p>
        </p:txBody>
      </p:sp>
      <p:pic>
        <p:nvPicPr>
          <p:cNvPr id="11" name="Online Media 10" title="Nachricht von Ella | Without Consent">
            <a:hlinkClick r:id="" action="ppaction://media"/>
            <a:extLst>
              <a:ext uri="{FF2B5EF4-FFF2-40B4-BE49-F238E27FC236}">
                <a16:creationId xmlns:a16="http://schemas.microsoft.com/office/drawing/2014/main" id="{7E62265E-B308-6FD0-B6BA-1C9FF2F13BF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41463" y="2160588"/>
            <a:ext cx="6869112" cy="38814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16FC672-6918-EC87-F3A9-11A8281DA5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34" y="379412"/>
            <a:ext cx="8382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2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Deadly Social Media</a:t>
            </a:r>
            <a:br>
              <a:rPr lang="en-US" dirty="0"/>
            </a:br>
            <a:r>
              <a:rPr lang="en-US" dirty="0"/>
              <a:t>	The Final Hours of Pop Smoke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cap="none" dirty="0">
                <a:latin typeface="Amasis MT Pro" panose="020B0604020202020204" pitchFamily="18" charset="0"/>
              </a:rPr>
              <a:t>Rapper Pop Smoke Murdered in Home Invasion ... By 4 Masked Gunmen  (</a:t>
            </a:r>
            <a:r>
              <a:rPr lang="en-US" sz="16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Instagram Posts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Location Tag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Geolocation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Reverse Image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Google Maps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Local Recon</a:t>
            </a:r>
          </a:p>
          <a:p>
            <a:r>
              <a:rPr lang="en-US" sz="1600" cap="none" dirty="0">
                <a:latin typeface="Amasis MT Pro" panose="020B0604020202020204" pitchFamily="18" charset="0"/>
              </a:rPr>
              <a:t>Airbnb/Zillow (Rent/Real-estate)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House photos (Outside and Inside)</a:t>
            </a:r>
          </a:p>
          <a:p>
            <a:pPr lvl="1"/>
            <a:r>
              <a:rPr lang="en-US" cap="none" dirty="0">
                <a:latin typeface="Amasis MT Pro" panose="020B0604020202020204" pitchFamily="18" charset="0"/>
              </a:rPr>
              <a:t>Layout</a:t>
            </a:r>
          </a:p>
          <a:p>
            <a:endParaRPr lang="en-US" sz="1600" dirty="0">
              <a:latin typeface="Amasis MT Pro" panose="020B0604020202020204" pitchFamily="18" charset="0"/>
            </a:endParaRPr>
          </a:p>
          <a:p>
            <a:r>
              <a:rPr lang="en-US" sz="1600" cap="none" dirty="0">
                <a:latin typeface="Amasis MT Pro" panose="020B0604020202020204" pitchFamily="18" charset="0"/>
              </a:rPr>
              <a:t>YouTube Video: The Cyber Mentor (</a:t>
            </a:r>
            <a:r>
              <a:rPr lang="en-US" sz="16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FBB764E-27AF-4598-B025-7A87270ED2D4}"/>
              </a:ext>
            </a:extLst>
          </p:cNvPr>
          <p:cNvSpPr/>
          <p:nvPr/>
        </p:nvSpPr>
        <p:spPr>
          <a:xfrm>
            <a:off x="8003177" y="2246811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D269C-9F28-F0C7-76C8-8591CEE40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36995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SAFETY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ED5B92-60D6-4664-69F9-F9FB379A4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0713202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Privacy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VPN (Different country, different </a:t>
            </a:r>
            <a:r>
              <a:rPr lang="en-US" dirty="0">
                <a:latin typeface="Amasis MT Pro" panose="020B0604020202020204" pitchFamily="18" charset="0"/>
              </a:rPr>
              <a:t>advertisements, what else ?</a:t>
            </a:r>
            <a:r>
              <a:rPr lang="en-US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ProtonVPN (</a:t>
            </a:r>
            <a:r>
              <a:rPr lang="en-US" sz="1800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Temporary Email (Need to register? Activate software?)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10 minute email (</a:t>
            </a:r>
            <a:r>
              <a:rPr lang="en-US" sz="1800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20 minute email (</a:t>
            </a:r>
            <a:r>
              <a:rPr lang="en-US" sz="18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r>
              <a:rPr lang="en-US" dirty="0">
                <a:latin typeface="Amasis MT Pro" panose="02040504050005020304" pitchFamily="18" charset="0"/>
              </a:rPr>
              <a:t>Disposable Email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60 minute email (</a:t>
            </a:r>
            <a:r>
              <a:rPr lang="en-US" sz="18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  <a:p>
            <a:endParaRPr lang="en-US" sz="1100" dirty="0">
              <a:latin typeface="Amasis MT Pro" panose="02040504050005020304" pitchFamily="18" charset="0"/>
            </a:endParaRPr>
          </a:p>
          <a:p>
            <a:r>
              <a:rPr lang="en-US" dirty="0">
                <a:latin typeface="Amasis MT Pro" panose="02040504050005020304" pitchFamily="18" charset="0"/>
              </a:rPr>
              <a:t>Internet Access (DarkWeb included)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Tor (</a:t>
            </a:r>
            <a:r>
              <a:rPr lang="en-US" sz="1800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(internet browser)</a:t>
            </a: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Tails (</a:t>
            </a:r>
            <a:r>
              <a:rPr lang="en-US" sz="1800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 (OS that runs on usb or VM)</a:t>
            </a:r>
          </a:p>
          <a:p>
            <a:pPr lvl="1"/>
            <a:endParaRPr lang="en-US" sz="1800" dirty="0">
              <a:latin typeface="Amasis MT Pro" panose="02040504050005020304" pitchFamily="18" charset="0"/>
            </a:endParaRPr>
          </a:p>
          <a:p>
            <a:pPr lvl="1"/>
            <a:r>
              <a:rPr lang="en-US" sz="1800" dirty="0">
                <a:latin typeface="Amasis MT Pro" panose="02040504050005020304" pitchFamily="18" charset="0"/>
              </a:rPr>
              <a:t>Extreme Privacy Book (</a:t>
            </a:r>
            <a:r>
              <a:rPr lang="en-US" sz="1800" dirty="0">
                <a:latin typeface="Amasis MT Pro" panose="02040504050005020304" pitchFamily="18" charset="0"/>
                <a:hlinkClick r:id="rId9"/>
              </a:rPr>
              <a:t>link</a:t>
            </a:r>
            <a:r>
              <a:rPr lang="en-US" sz="1800" dirty="0">
                <a:latin typeface="Amasis MT Pro" panose="020405040500050203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724837F-2337-4D02-B1DF-B84FB8B5A3B4}"/>
              </a:ext>
            </a:extLst>
          </p:cNvPr>
          <p:cNvSpPr/>
          <p:nvPr/>
        </p:nvSpPr>
        <p:spPr>
          <a:xfrm>
            <a:off x="3120539" y="328313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30767A8-705F-4A5B-9672-912E781C000E}"/>
              </a:ext>
            </a:extLst>
          </p:cNvPr>
          <p:cNvSpPr/>
          <p:nvPr/>
        </p:nvSpPr>
        <p:spPr>
          <a:xfrm>
            <a:off x="2772108" y="248997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0CAEEB9B-3032-4057-AEEC-CC7AB4E01FC4}"/>
              </a:ext>
            </a:extLst>
          </p:cNvPr>
          <p:cNvSpPr/>
          <p:nvPr/>
        </p:nvSpPr>
        <p:spPr>
          <a:xfrm>
            <a:off x="3596640" y="4928187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D4D4809-9B2F-4904-A696-7FC9B9861FB4}"/>
              </a:ext>
            </a:extLst>
          </p:cNvPr>
          <p:cNvSpPr/>
          <p:nvPr/>
        </p:nvSpPr>
        <p:spPr>
          <a:xfrm>
            <a:off x="4403428" y="519901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63DE90-DE18-7055-AD03-9E4B5F65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81759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937E8-1151-AFD2-2C61-E00CACCB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Tools</a:t>
            </a:r>
            <a:br>
              <a:rPr lang="en-US" dirty="0"/>
            </a:br>
            <a:r>
              <a:rPr lang="en-US" dirty="0"/>
              <a:t>	Safety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7BB22-D26C-6EA8-1060-E0964A33C2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cap="none" dirty="0">
                <a:latin typeface="Amasis MT Pro" panose="020B0604020202020204" pitchFamily="18" charset="0"/>
              </a:rPr>
              <a:t>VirusTotal</a:t>
            </a:r>
            <a:endParaRPr lang="en-US" dirty="0">
              <a:latin typeface="Amasis MT Pro" panose="020B0604020202020204" pitchFamily="18" charset="0"/>
            </a:endParaRP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Check received files (</a:t>
            </a:r>
            <a:r>
              <a:rPr lang="en-US" sz="1800" cap="none" dirty="0">
                <a:latin typeface="Amasis MT Pro" panose="020B0604020202020204" pitchFamily="18" charset="0"/>
                <a:hlinkClick r:id="rId3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</a:t>
            </a:r>
          </a:p>
          <a:p>
            <a:pPr lvl="2"/>
            <a:r>
              <a:rPr lang="en-US" sz="1600" cap="none" dirty="0">
                <a:latin typeface="Amasis MT Pro" panose="020B0604020202020204" pitchFamily="18" charset="0"/>
              </a:rPr>
              <a:t>(</a:t>
            </a:r>
            <a:r>
              <a:rPr lang="en-US" sz="1600" b="1" cap="none" dirty="0">
                <a:solidFill>
                  <a:srgbClr val="FF0000"/>
                </a:solidFill>
                <a:latin typeface="Amasis MT Pro" panose="020B0604020202020204" pitchFamily="18" charset="0"/>
              </a:rPr>
              <a:t>don’t upload Personal or Company related information</a:t>
            </a:r>
            <a:r>
              <a:rPr lang="en-US" sz="1600" cap="none" dirty="0">
                <a:latin typeface="Amasis MT Pro" panose="020B0604020202020204" pitchFamily="18" charset="0"/>
              </a:rPr>
              <a:t>)</a:t>
            </a:r>
          </a:p>
          <a:p>
            <a:r>
              <a:rPr lang="en-US" dirty="0">
                <a:latin typeface="Amasis MT Pro" panose="020B0604020202020204" pitchFamily="18" charset="0"/>
              </a:rPr>
              <a:t>Netcraft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Sitereport (</a:t>
            </a:r>
            <a:r>
              <a:rPr lang="en-US" sz="1800" cap="none" dirty="0">
                <a:latin typeface="Amasis MT Pro" panose="020B0604020202020204" pitchFamily="18" charset="0"/>
                <a:hlinkClick r:id="rId4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 (check for suspicious sites)</a:t>
            </a:r>
          </a:p>
          <a:p>
            <a:r>
              <a:rPr lang="en-US" dirty="0">
                <a:latin typeface="Amasis MT Pro" panose="020B0604020202020204" pitchFamily="18" charset="0"/>
              </a:rPr>
              <a:t>Ransomware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No More Ransom (</a:t>
            </a:r>
            <a:r>
              <a:rPr lang="en-US" sz="1800" dirty="0">
                <a:latin typeface="Amasis MT Pro" panose="020B0604020202020204" pitchFamily="18" charset="0"/>
                <a:hlinkClick r:id="rId5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  <a:endParaRPr lang="en-US" sz="1800" cap="none" dirty="0">
              <a:latin typeface="Amasis MT Pro" panose="020B0604020202020204" pitchFamily="18" charset="0"/>
            </a:endParaRPr>
          </a:p>
          <a:p>
            <a:r>
              <a:rPr lang="en-US" cap="none" dirty="0">
                <a:latin typeface="Amasis MT Pro" panose="020B0604020202020204" pitchFamily="18" charset="0"/>
              </a:rPr>
              <a:t>Virtual Credit Card </a:t>
            </a:r>
            <a:r>
              <a:rPr lang="en-US" dirty="0">
                <a:latin typeface="Amasis MT Pro" panose="020B0604020202020204" pitchFamily="18" charset="0"/>
              </a:rPr>
              <a:t>(online s</a:t>
            </a:r>
            <a:r>
              <a:rPr lang="en-US" cap="none" dirty="0">
                <a:latin typeface="Amasis MT Pro" panose="020B0604020202020204" pitchFamily="18" charset="0"/>
              </a:rPr>
              <a:t>hopping)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Mbnet (</a:t>
            </a:r>
            <a:r>
              <a:rPr lang="en-US" sz="1800" cap="none" dirty="0">
                <a:latin typeface="Amasis MT Pro" panose="020B0604020202020204" pitchFamily="18" charset="0"/>
                <a:hlinkClick r:id="rId6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dirty="0">
                <a:latin typeface="Amasis MT Pro" panose="020B0604020202020204" pitchFamily="18" charset="0"/>
              </a:rPr>
              <a:t>Revolut (</a:t>
            </a:r>
            <a:r>
              <a:rPr lang="en-US" sz="1800" dirty="0">
                <a:latin typeface="Amasis MT Pro" panose="020B0604020202020204" pitchFamily="18" charset="0"/>
                <a:hlinkClick r:id="rId7"/>
              </a:rPr>
              <a:t>link</a:t>
            </a:r>
            <a:r>
              <a:rPr lang="en-US" sz="1800" dirty="0">
                <a:latin typeface="Amasis MT Pro" panose="020B0604020202020204" pitchFamily="18" charset="0"/>
              </a:rPr>
              <a:t>)</a:t>
            </a:r>
          </a:p>
          <a:p>
            <a:pPr lvl="1"/>
            <a:r>
              <a:rPr lang="en-US" sz="1800" cap="none" dirty="0">
                <a:latin typeface="Amasis MT Pro" panose="020B0604020202020204" pitchFamily="18" charset="0"/>
              </a:rPr>
              <a:t>PayPal (</a:t>
            </a:r>
            <a:r>
              <a:rPr lang="en-US" sz="1800" cap="none" dirty="0">
                <a:latin typeface="Amasis MT Pro" panose="020B0604020202020204" pitchFamily="18" charset="0"/>
                <a:hlinkClick r:id="rId8"/>
              </a:rPr>
              <a:t>link</a:t>
            </a:r>
            <a:r>
              <a:rPr lang="en-US" sz="1800" cap="none" dirty="0">
                <a:latin typeface="Amasis MT Pro" panose="020B06040202020202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C654EC8-7216-4982-98D2-2DAE9977FF8C}"/>
              </a:ext>
            </a:extLst>
          </p:cNvPr>
          <p:cNvSpPr/>
          <p:nvPr/>
        </p:nvSpPr>
        <p:spPr>
          <a:xfrm>
            <a:off x="4084320" y="268223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C11CFB8C-A09D-4F43-9FC9-3AB3D30F5DE6}"/>
              </a:ext>
            </a:extLst>
          </p:cNvPr>
          <p:cNvSpPr/>
          <p:nvPr/>
        </p:nvSpPr>
        <p:spPr>
          <a:xfrm>
            <a:off x="3831771" y="465037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EE21D3F4-F44C-4624-975D-FC5CF6E34934}"/>
              </a:ext>
            </a:extLst>
          </p:cNvPr>
          <p:cNvSpPr/>
          <p:nvPr/>
        </p:nvSpPr>
        <p:spPr>
          <a:xfrm>
            <a:off x="2743827" y="5442856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DE80D2-269C-6860-1208-73B2F0315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59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77406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Laws</a:t>
            </a:r>
            <a:br>
              <a:rPr lang="en-US" dirty="0"/>
            </a:br>
            <a:r>
              <a:rPr lang="en-US" dirty="0"/>
              <a:t>	Portuguese Law and Organizations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masis MT Pro" panose="02040504050005020304" pitchFamily="18" charset="0"/>
              </a:rPr>
              <a:t>Laws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Diário República Eletrónico (</a:t>
            </a:r>
            <a:r>
              <a:rPr lang="en-US" dirty="0">
                <a:latin typeface="Amasis MT Pro" panose="02040504050005020304" pitchFamily="18" charset="0"/>
                <a:hlinkClick r:id="rId2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en-US" dirty="0">
                <a:latin typeface="Amasis MT Pro" panose="02040504050005020304" pitchFamily="18" charset="0"/>
              </a:rPr>
              <a:t>ANACOM (</a:t>
            </a:r>
            <a:r>
              <a:rPr lang="en-US" dirty="0">
                <a:latin typeface="Amasis MT Pro" panose="02040504050005020304" pitchFamily="18" charset="0"/>
                <a:hlinkClick r:id="rId3"/>
              </a:rPr>
              <a:t>link</a:t>
            </a:r>
            <a:r>
              <a:rPr lang="en-US" dirty="0">
                <a:latin typeface="Amasis MT Pro" panose="02040504050005020304" pitchFamily="18" charset="0"/>
              </a:rPr>
              <a:t>)</a:t>
            </a:r>
          </a:p>
          <a:p>
            <a:r>
              <a:rPr lang="pt-PT" dirty="0">
                <a:latin typeface="Amasis MT Pro" panose="02040504050005020304" pitchFamily="18" charset="0"/>
              </a:rPr>
              <a:t>Organizations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CNCS – Centro Nacional de Cibersegurança (</a:t>
            </a:r>
            <a:r>
              <a:rPr lang="pt-PT" dirty="0">
                <a:latin typeface="Amasis MT Pro" panose="02040504050005020304" pitchFamily="18" charset="0"/>
                <a:hlinkClick r:id="rId4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Incident Notification (</a:t>
            </a:r>
            <a:r>
              <a:rPr lang="en-US" sz="1600" dirty="0">
                <a:latin typeface="Amasis MT Pro" panose="02040504050005020304" pitchFamily="18" charset="0"/>
                <a:hlinkClick r:id="rId5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2"/>
            <a:r>
              <a:rPr lang="en-US" sz="1600" dirty="0">
                <a:latin typeface="Amasis MT Pro" panose="02040504050005020304" pitchFamily="18" charset="0"/>
              </a:rPr>
              <a:t>CERT.PT (</a:t>
            </a:r>
            <a:r>
              <a:rPr lang="en-US" sz="1600" dirty="0">
                <a:latin typeface="Amasis MT Pro" panose="02040504050005020304" pitchFamily="18" charset="0"/>
                <a:hlinkClick r:id="rId6"/>
              </a:rPr>
              <a:t>link</a:t>
            </a:r>
            <a:r>
              <a:rPr lang="en-US" sz="1600" dirty="0">
                <a:latin typeface="Amasis MT Pro" panose="02040504050005020304" pitchFamily="18" charset="0"/>
              </a:rPr>
              <a:t>)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Unidade Nacional de Combate ao Cibercrime e à Criminalidade Tecnológica (UNC3T) (</a:t>
            </a:r>
            <a:r>
              <a:rPr lang="pt-PT" dirty="0">
                <a:latin typeface="Amasis MT Pro" panose="02040504050005020304" pitchFamily="18" charset="0"/>
                <a:hlinkClick r:id="rId7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  <a:endParaRPr lang="en-US" dirty="0">
              <a:latin typeface="Amasis MT Pro" panose="02040504050005020304" pitchFamily="18" charset="0"/>
            </a:endParaRP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Ministério Público (</a:t>
            </a:r>
            <a:r>
              <a:rPr lang="pt-PT" dirty="0">
                <a:latin typeface="Amasis MT Pro" panose="02040504050005020304" pitchFamily="18" charset="0"/>
                <a:hlinkClick r:id="rId8"/>
              </a:rPr>
              <a:t>link</a:t>
            </a:r>
            <a:r>
              <a:rPr lang="pt-PT" dirty="0">
                <a:latin typeface="Amasis MT Pro" panose="02040504050005020304" pitchFamily="18" charset="0"/>
              </a:rPr>
              <a:t>)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4384FA8-8685-4406-B5DD-8FCF984B6211}"/>
              </a:ext>
            </a:extLst>
          </p:cNvPr>
          <p:cNvSpPr/>
          <p:nvPr/>
        </p:nvSpPr>
        <p:spPr>
          <a:xfrm>
            <a:off x="4450080" y="2664822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EB94A28-57AE-4289-94FF-5B68D4746609}"/>
              </a:ext>
            </a:extLst>
          </p:cNvPr>
          <p:cNvSpPr/>
          <p:nvPr/>
        </p:nvSpPr>
        <p:spPr>
          <a:xfrm>
            <a:off x="2917998" y="30436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FBED2F7-70CF-4222-B48C-64B343580710}"/>
              </a:ext>
            </a:extLst>
          </p:cNvPr>
          <p:cNvSpPr/>
          <p:nvPr/>
        </p:nvSpPr>
        <p:spPr>
          <a:xfrm>
            <a:off x="5856515" y="3809999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8AF0BFC-C782-467D-919F-DCA527CB3C45}"/>
              </a:ext>
            </a:extLst>
          </p:cNvPr>
          <p:cNvSpPr/>
          <p:nvPr/>
        </p:nvSpPr>
        <p:spPr>
          <a:xfrm>
            <a:off x="4275909" y="4178920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C7A1C52-2C1F-4E8E-96AC-67D36A5B2CF0}"/>
              </a:ext>
            </a:extLst>
          </p:cNvPr>
          <p:cNvSpPr/>
          <p:nvPr/>
        </p:nvSpPr>
        <p:spPr>
          <a:xfrm>
            <a:off x="3266340" y="4542503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FFF1755-EB09-45FE-AF41-2F54B57ABD08}"/>
              </a:ext>
            </a:extLst>
          </p:cNvPr>
          <p:cNvSpPr/>
          <p:nvPr/>
        </p:nvSpPr>
        <p:spPr>
          <a:xfrm>
            <a:off x="3640807" y="554300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2F13513-1E4E-4733-A91C-C9CB00322C9A}"/>
              </a:ext>
            </a:extLst>
          </p:cNvPr>
          <p:cNvSpPr/>
          <p:nvPr/>
        </p:nvSpPr>
        <p:spPr>
          <a:xfrm>
            <a:off x="2024743" y="5177245"/>
            <a:ext cx="348342" cy="174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58252AA-F9E0-07C9-197B-B5D04BC2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200866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to Share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>
            <a:normAutofit fontScale="32500" lnSpcReduction="20000"/>
          </a:bodyPr>
          <a:lstStyle/>
          <a:p>
            <a:r>
              <a:rPr lang="en-US" sz="9600" dirty="0"/>
              <a:t>- Feel free to use/modify/share</a:t>
            </a:r>
          </a:p>
          <a:p>
            <a:r>
              <a:rPr lang="en-US" sz="9600" dirty="0"/>
              <a:t>- Teach someone</a:t>
            </a:r>
          </a:p>
          <a:p>
            <a:r>
              <a:rPr lang="en-US" sz="9600" dirty="0"/>
              <a:t>- Improve awareness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FD300D-9FE7-0986-5457-77A91091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60</a:t>
            </a:fld>
            <a:endParaRPr lang="pt-PT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C56E5B-1D6A-DDB4-EF41-7635F7B58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733" y="4095364"/>
            <a:ext cx="2810267" cy="2762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354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Time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334" y="4527448"/>
            <a:ext cx="6637865" cy="860400"/>
          </a:xfrm>
        </p:spPr>
        <p:txBody>
          <a:bodyPr/>
          <a:lstStyle/>
          <a:p>
            <a:pPr algn="r"/>
            <a:r>
              <a:rPr lang="en-US" dirty="0"/>
              <a:t>“Information is not knowledge”</a:t>
            </a:r>
          </a:p>
          <a:p>
            <a:pPr algn="r"/>
            <a:r>
              <a:rPr lang="en-US" dirty="0"/>
              <a:t>Albert Einstein</a:t>
            </a:r>
          </a:p>
          <a:p>
            <a:endParaRPr lang="pt-P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00735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65777-9950-41FF-C4F1-DCFAF627B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– Open-source intelligence</a:t>
            </a:r>
            <a:br>
              <a:rPr lang="en-US" dirty="0"/>
            </a:br>
            <a:r>
              <a:rPr lang="en-US" dirty="0"/>
              <a:t>	Digital Footprint</a:t>
            </a:r>
            <a:endParaRPr lang="pt-P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F3405-B50D-8DD1-06B0-90D32A150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latin typeface="Amasis MT Pro" panose="020B0604020202020204" pitchFamily="18" charset="0"/>
              </a:rPr>
              <a:t>Open-source intelligence (OSINT) is the collection and analysis of data gathered from open sources (overt and publicly available sources) to produce actionable intelligence. (</a:t>
            </a:r>
            <a:r>
              <a:rPr lang="en-US" dirty="0">
                <a:latin typeface="Amasis MT Pro" panose="020B0604020202020204" pitchFamily="18" charset="0"/>
                <a:hlinkClick r:id="rId2"/>
              </a:rPr>
              <a:t>Wikipedia</a:t>
            </a:r>
            <a:r>
              <a:rPr lang="en-US" dirty="0">
                <a:latin typeface="Amasis MT Pro" panose="020B0604020202020204" pitchFamily="18" charset="0"/>
              </a:rPr>
              <a:t>)</a:t>
            </a:r>
          </a:p>
          <a:p>
            <a:pPr marL="0" indent="0">
              <a:buNone/>
            </a:pPr>
            <a:endParaRPr lang="en-US" dirty="0">
              <a:latin typeface="Amasis MT Pro" panose="020B0604020202020204" pitchFamily="18" charset="0"/>
            </a:endParaRPr>
          </a:p>
          <a:p>
            <a:r>
              <a:rPr lang="en-US" dirty="0">
                <a:latin typeface="Amasis MT Pro" panose="020B0604020202020204" pitchFamily="18" charset="0"/>
              </a:rPr>
              <a:t>It’s about digital footprint. Gathering information from: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search engines (Google,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social media (Facebook, …)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government sites</a:t>
            </a:r>
          </a:p>
          <a:p>
            <a:pPr lvl="1"/>
            <a:r>
              <a:rPr lang="en-US" dirty="0">
                <a:latin typeface="Amasis MT Pro" panose="020B0604020202020204" pitchFamily="18" charset="0"/>
              </a:rPr>
              <a:t>…</a:t>
            </a:r>
          </a:p>
          <a:p>
            <a:pPr marL="0" indent="0">
              <a:buNone/>
            </a:pPr>
            <a:endParaRPr lang="pt-PT" dirty="0">
              <a:latin typeface="Amasis MT Pro" panose="02040504050005020304" pitchFamily="18" charset="0"/>
            </a:endParaRPr>
          </a:p>
          <a:p>
            <a:r>
              <a:rPr lang="pt-PT" dirty="0">
                <a:latin typeface="Amasis MT Pro" panose="02040504050005020304" pitchFamily="18" charset="0"/>
              </a:rPr>
              <a:t>The constant battles: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Privacy vs Publicaly available information</a:t>
            </a:r>
          </a:p>
          <a:p>
            <a:pPr lvl="1"/>
            <a:r>
              <a:rPr lang="pt-PT" dirty="0">
                <a:latin typeface="Amasis MT Pro" panose="02040504050005020304" pitchFamily="18" charset="0"/>
              </a:rPr>
              <a:t>Convinience vs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0053E-BC73-0E69-399A-009D127DB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8534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353DF-E08B-5139-444F-F7A34D2AC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Search, and then search again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D1544-9FB1-0115-CB55-678A77ADC5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C6B391-637B-1A56-8237-13CD97E0F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6215-EA79-476C-9133-848521ABED31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7475020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7588</TotalTime>
  <Words>2973</Words>
  <Application>Microsoft Office PowerPoint</Application>
  <PresentationFormat>Widescreen</PresentationFormat>
  <Paragraphs>597</Paragraphs>
  <Slides>60</Slides>
  <Notes>42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Amasis MT Pro</vt:lpstr>
      <vt:lpstr>Arial</vt:lpstr>
      <vt:lpstr>Calibri</vt:lpstr>
      <vt:lpstr>Trebuchet MS</vt:lpstr>
      <vt:lpstr>Wingdings</vt:lpstr>
      <vt:lpstr>Wingdings 3</vt:lpstr>
      <vt:lpstr>Facet</vt:lpstr>
      <vt:lpstr>OSINT</vt:lpstr>
      <vt:lpstr>$whoami  </vt:lpstr>
      <vt:lpstr>Disclaimer &amp; Laws</vt:lpstr>
      <vt:lpstr>Disclaimer  Boring but necessary</vt:lpstr>
      <vt:lpstr>Disclaimer  Avoid illegal activities</vt:lpstr>
      <vt:lpstr>Laws  Portuguese Law and Organizations</vt:lpstr>
      <vt:lpstr>OSINT Time</vt:lpstr>
      <vt:lpstr>OSINT – Open-source intelligence  Digital Footprint</vt:lpstr>
      <vt:lpstr>Search, and then search again</vt:lpstr>
      <vt:lpstr>Who Am I  Let’s OSINT me </vt:lpstr>
      <vt:lpstr>Search Engines   Internet is more than Google</vt:lpstr>
      <vt:lpstr>Search operators  Improve the search</vt:lpstr>
      <vt:lpstr>Google Dorks  Commonly used searches</vt:lpstr>
      <vt:lpstr>Awareness</vt:lpstr>
      <vt:lpstr>Who are YOU  Search yourself</vt:lpstr>
      <vt:lpstr>Awareness  The internet sees you</vt:lpstr>
      <vt:lpstr>Internet Search</vt:lpstr>
      <vt:lpstr>Internet Search  Pay slip</vt:lpstr>
      <vt:lpstr>Internet Search   Hacked Websites</vt:lpstr>
      <vt:lpstr>Internet Search  Curriculum Vitae</vt:lpstr>
      <vt:lpstr>True stories</vt:lpstr>
      <vt:lpstr>True stories  Healthy Meal</vt:lpstr>
      <vt:lpstr>True stories  Quiet vacations</vt:lpstr>
      <vt:lpstr>True stories  Store Credit</vt:lpstr>
      <vt:lpstr>True stories  Customer Information – GDPR where are you?</vt:lpstr>
      <vt:lpstr>Awareness   Browser F12</vt:lpstr>
      <vt:lpstr>OSINT Portugal</vt:lpstr>
      <vt:lpstr>OSINT  Portugal – Public contracts</vt:lpstr>
      <vt:lpstr>OSINT  Portugal – Vehicle Information</vt:lpstr>
      <vt:lpstr>OSINT  Portugal –Insurance Information</vt:lpstr>
      <vt:lpstr>OSINT  Portugal</vt:lpstr>
      <vt:lpstr>OSINT  Portugal</vt:lpstr>
      <vt:lpstr>OSINT</vt:lpstr>
      <vt:lpstr>OSINT  Profiling Awareness</vt:lpstr>
      <vt:lpstr>OSINT  Profiling Awareness</vt:lpstr>
      <vt:lpstr>OSINT  (Reverse) Image search</vt:lpstr>
      <vt:lpstr>OSINT - Photos  Metadata</vt:lpstr>
      <vt:lpstr>OSINT - Photos  No Metadata but still lots of Information</vt:lpstr>
      <vt:lpstr>OSINT  Street View</vt:lpstr>
      <vt:lpstr>OSINT  Maps and Satellites</vt:lpstr>
      <vt:lpstr>OSINT MEMORY  Internet  in the past</vt:lpstr>
      <vt:lpstr>Databreach</vt:lpstr>
      <vt:lpstr>Databreach  Is not a thing of the past</vt:lpstr>
      <vt:lpstr>Databreach  Company credentials ?</vt:lpstr>
      <vt:lpstr>SHODAN</vt:lpstr>
      <vt:lpstr>Shodan  Internet of Things - Images</vt:lpstr>
      <vt:lpstr>Shodan  Industrial Control Systems</vt:lpstr>
      <vt:lpstr>Shodan  Internet of Things</vt:lpstr>
      <vt:lpstr>Before you start OSINTing</vt:lpstr>
      <vt:lpstr>OSINT Notes  My notes and some links</vt:lpstr>
      <vt:lpstr>CTF  Capture The Flag &amp; Challenges</vt:lpstr>
      <vt:lpstr>OSINT  Tools &amp; more tools</vt:lpstr>
      <vt:lpstr>Why is information important?</vt:lpstr>
      <vt:lpstr>     AITI – Brunei Darussalam  Authority for Info-communications Technology Industry of Brunei Darussalam</vt:lpstr>
      <vt:lpstr> Deutsche Telekom  Message from Ella | Without Consent</vt:lpstr>
      <vt:lpstr>Deadly Social Media  The Final Hours of Pop Smoke</vt:lpstr>
      <vt:lpstr>ONLINE SAFETY</vt:lpstr>
      <vt:lpstr>Helping Tools  Privacy</vt:lpstr>
      <vt:lpstr>Helping Tools  Safety</vt:lpstr>
      <vt:lpstr>Free to Share</vt:lpstr>
    </vt:vector>
  </TitlesOfParts>
  <Company/>
  <LinksUpToDate>false</LinksUpToDate>
  <SharedDoc>false</SharedDoc>
  <HyperlinkBase>https://github.com/pedroaovieira/osint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OSINT. Beware. Your data is out there.</dc:title>
  <dc:subject>OSINT</dc:subject>
  <dc:creator>Don't OSINT Me !!</dc:creator>
  <cp:keywords>OSINT</cp:keywords>
  <cp:lastModifiedBy>Pedro Vieira</cp:lastModifiedBy>
  <cp:revision>526</cp:revision>
  <cp:lastPrinted>1976-04-22T21:37:46Z</cp:lastPrinted>
  <dcterms:created xsi:type="dcterms:W3CDTF">1976-04-22T11:00:59Z</dcterms:created>
  <dcterms:modified xsi:type="dcterms:W3CDTF">2024-05-13T21:58:30Z</dcterms:modified>
</cp:coreProperties>
</file>

<file path=docProps/thumbnail.jpeg>
</file>